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5"/>
  </p:notesMasterIdLst>
  <p:sldIdLst>
    <p:sldId id="256" r:id="rId4"/>
    <p:sldId id="257" r:id="rId6"/>
    <p:sldId id="259" r:id="rId7"/>
    <p:sldId id="833" r:id="rId8"/>
    <p:sldId id="835" r:id="rId9"/>
    <p:sldId id="836" r:id="rId10"/>
    <p:sldId id="837" r:id="rId11"/>
    <p:sldId id="840" r:id="rId12"/>
    <p:sldId id="838" r:id="rId13"/>
    <p:sldId id="841" r:id="rId14"/>
    <p:sldId id="800" r:id="rId15"/>
    <p:sldId id="260" r:id="rId16"/>
    <p:sldId id="312" r:id="rId17"/>
    <p:sldId id="748" r:id="rId18"/>
    <p:sldId id="757" r:id="rId19"/>
    <p:sldId id="638" r:id="rId20"/>
    <p:sldId id="801" r:id="rId21"/>
    <p:sldId id="660" r:id="rId22"/>
    <p:sldId id="771" r:id="rId23"/>
    <p:sldId id="697" r:id="rId24"/>
    <p:sldId id="798" r:id="rId25"/>
    <p:sldId id="842" r:id="rId26"/>
    <p:sldId id="843" r:id="rId27"/>
    <p:sldId id="844" r:id="rId28"/>
    <p:sldId id="845" r:id="rId29"/>
    <p:sldId id="802" r:id="rId30"/>
    <p:sldId id="879" r:id="rId31"/>
    <p:sldId id="880" r:id="rId32"/>
    <p:sldId id="881" r:id="rId33"/>
    <p:sldId id="869" r:id="rId34"/>
    <p:sldId id="870" r:id="rId35"/>
    <p:sldId id="871" r:id="rId36"/>
    <p:sldId id="872" r:id="rId37"/>
    <p:sldId id="873" r:id="rId38"/>
    <p:sldId id="874" r:id="rId39"/>
    <p:sldId id="883" r:id="rId40"/>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87194"/>
    <a:srgbClr val="D3D4CE"/>
    <a:srgbClr val="023246"/>
    <a:srgbClr val="F6F6F6"/>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5" autoAdjust="0"/>
    <p:restoredTop sz="94660"/>
  </p:normalViewPr>
  <p:slideViewPr>
    <p:cSldViewPr snapToGrid="0">
      <p:cViewPr>
        <p:scale>
          <a:sx n="66" d="100"/>
          <a:sy n="66" d="100"/>
        </p:scale>
        <p:origin x="1554"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tags" Target="tags/tag8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58310-3C5B-459D-BE8D-7B2692BEAA9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E1A9F-4DCF-4246-9E01-D380DD009AD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442040E-0487-4BF4-BA8D-AA393E7ECED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0E1A9F-4DCF-4246-9E01-D380DD009AD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2" name="图片 21"/>
          <p:cNvPicPr>
            <a:picLocks noChangeAspect="1"/>
          </p:cNvPicPr>
          <p:nvPr userDrawn="1"/>
        </p:nvPicPr>
        <p:blipFill>
          <a:blip r:embed="rId2"/>
          <a:stretch>
            <a:fillRect/>
          </a:stretch>
        </p:blipFill>
        <p:spPr>
          <a:xfrm>
            <a:off x="-10508" y="0"/>
            <a:ext cx="12202507" cy="6858000"/>
          </a:xfrm>
          <a:prstGeom prst="rect">
            <a:avLst/>
          </a:prstGeom>
        </p:spPr>
      </p:pic>
      <p:sp>
        <p:nvSpPr>
          <p:cNvPr id="14" name="矩形 13"/>
          <p:cNvSpPr/>
          <p:nvPr userDrawn="1"/>
        </p:nvSpPr>
        <p:spPr>
          <a:xfrm>
            <a:off x="338202" y="320040"/>
            <a:ext cx="11533757" cy="6248400"/>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247026"/>
            <a:ext cx="12192000" cy="6610974"/>
          </a:xfrm>
          <a:prstGeom prst="rect">
            <a:avLst/>
          </a:prstGeom>
          <a:solidFill>
            <a:srgbClr val="F6F6F6"/>
          </a:solidFill>
        </p:spPr>
      </p:pic>
      <p:sp>
        <p:nvSpPr>
          <p:cNvPr id="4" name="矩形 3"/>
          <p:cNvSpPr/>
          <p:nvPr userDrawn="1"/>
        </p:nvSpPr>
        <p:spPr>
          <a:xfrm>
            <a:off x="0" y="0"/>
            <a:ext cx="12192000" cy="1991638"/>
          </a:xfrm>
          <a:prstGeom prst="rect">
            <a:avLst/>
          </a:prstGeom>
          <a:blipFill dpi="0" rotWithShape="0">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338202" y="320040"/>
            <a:ext cx="11533757" cy="6248400"/>
          </a:xfrm>
          <a:prstGeom prst="rect">
            <a:avLst/>
          </a:prstGeom>
          <a:solidFill>
            <a:schemeClr val="bg1"/>
          </a:solidFill>
          <a:ln>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814054" y="1110298"/>
            <a:ext cx="722417" cy="56349"/>
          </a:xfrm>
          <a:prstGeom prst="rec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613775" y="1106728"/>
            <a:ext cx="10922696" cy="0"/>
          </a:xfrm>
          <a:prstGeom prst="line">
            <a:avLst/>
          </a:prstGeom>
          <a:ln>
            <a:solidFill>
              <a:srgbClr val="D3D4CE"/>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247026"/>
            <a:ext cx="12192000" cy="6610974"/>
          </a:xfrm>
          <a:prstGeom prst="rect">
            <a:avLst/>
          </a:prstGeom>
          <a:solidFill>
            <a:srgbClr val="F6F6F6"/>
          </a:solidFill>
        </p:spPr>
      </p:pic>
      <p:sp>
        <p:nvSpPr>
          <p:cNvPr id="4" name="矩形 3"/>
          <p:cNvSpPr/>
          <p:nvPr userDrawn="1"/>
        </p:nvSpPr>
        <p:spPr>
          <a:xfrm>
            <a:off x="0" y="0"/>
            <a:ext cx="12192000" cy="1991638"/>
          </a:xfrm>
          <a:prstGeom prst="rect">
            <a:avLst/>
          </a:prstGeom>
          <a:blipFill dpi="0" rotWithShape="0">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338202" y="320040"/>
            <a:ext cx="11533757" cy="6248400"/>
          </a:xfrm>
          <a:prstGeom prst="rect">
            <a:avLst/>
          </a:prstGeom>
          <a:solidFill>
            <a:schemeClr val="bg1"/>
          </a:solidFill>
          <a:ln>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814054" y="1110298"/>
            <a:ext cx="722417" cy="56349"/>
          </a:xfrm>
          <a:prstGeom prst="rec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613775" y="1106728"/>
            <a:ext cx="10922696" cy="0"/>
          </a:xfrm>
          <a:prstGeom prst="line">
            <a:avLst/>
          </a:prstGeom>
          <a:ln>
            <a:solidFill>
              <a:srgbClr val="D3D4CE"/>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9" Type="http://schemas.openxmlformats.org/officeDocument/2006/relationships/theme" Target="../theme/theme2.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tags" Target="../tags/tag63.xml"/><Relationship Id="rId6" Type="http://schemas.microsoft.com/office/2007/relationships/hdphoto" Target="../media/image14.wdp"/><Relationship Id="rId5" Type="http://schemas.openxmlformats.org/officeDocument/2006/relationships/image" Target="../media/image13.png"/><Relationship Id="rId4" Type="http://schemas.microsoft.com/office/2007/relationships/hdphoto" Target="../media/image12.wdp"/><Relationship Id="rId3" Type="http://schemas.openxmlformats.org/officeDocument/2006/relationships/image" Target="../media/image11.png"/><Relationship Id="rId2" Type="http://schemas.microsoft.com/office/2007/relationships/hdphoto" Target="../media/image10.wdp"/><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tags" Target="../tags/tag64.xml"/><Relationship Id="rId4" Type="http://schemas.openxmlformats.org/officeDocument/2006/relationships/image" Target="../media/image18.jpeg"/><Relationship Id="rId3" Type="http://schemas.openxmlformats.org/officeDocument/2006/relationships/image" Target="../media/image17.png"/><Relationship Id="rId2" Type="http://schemas.microsoft.com/office/2007/relationships/hdphoto" Target="../media/image16.wdp"/><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71.xml"/><Relationship Id="rId1" Type="http://schemas.openxmlformats.org/officeDocument/2006/relationships/tags" Target="../tags/tag70.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33.png"/><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76.xml"/><Relationship Id="rId2" Type="http://schemas.openxmlformats.org/officeDocument/2006/relationships/image" Target="../media/image34.png"/><Relationship Id="rId1" Type="http://schemas.openxmlformats.org/officeDocument/2006/relationships/tags" Target="../tags/tag75.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35.png"/><Relationship Id="rId2" Type="http://schemas.openxmlformats.org/officeDocument/2006/relationships/tags" Target="../tags/tag78.xml"/><Relationship Id="rId1" Type="http://schemas.openxmlformats.org/officeDocument/2006/relationships/tags" Target="../tags/tag7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36.jpeg"/><Relationship Id="rId2" Type="http://schemas.openxmlformats.org/officeDocument/2006/relationships/tags" Target="../tags/tag80.xml"/><Relationship Id="rId1" Type="http://schemas.openxmlformats.org/officeDocument/2006/relationships/tags" Target="../tags/tag7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10490" y="1807737"/>
            <a:ext cx="7134574" cy="3080703"/>
            <a:chOff x="1010490" y="1851279"/>
            <a:chExt cx="7134574" cy="3080703"/>
          </a:xfrm>
        </p:grpSpPr>
        <p:sp>
          <p:nvSpPr>
            <p:cNvPr id="15" name="矩形 14"/>
            <p:cNvSpPr/>
            <p:nvPr/>
          </p:nvSpPr>
          <p:spPr>
            <a:xfrm>
              <a:off x="1010490" y="2802891"/>
              <a:ext cx="309880" cy="583565"/>
            </a:xfrm>
            <a:prstGeom prst="rect">
              <a:avLst/>
            </a:prstGeom>
          </p:spPr>
          <p:txBody>
            <a:bodyPr wrap="none">
              <a:spAutoFit/>
            </a:bodyPr>
            <a:lstStyle/>
            <a:p>
              <a:endParaRPr lang="zh-CN" altLang="en-US" sz="3200" dirty="0">
                <a:solidFill>
                  <a:schemeClr val="bg1"/>
                </a:solidFill>
                <a:cs typeface="+mn-ea"/>
                <a:sym typeface="+mn-lt"/>
              </a:endParaRPr>
            </a:p>
          </p:txBody>
        </p:sp>
        <p:sp>
          <p:nvSpPr>
            <p:cNvPr id="17" name="矩形 16"/>
            <p:cNvSpPr/>
            <p:nvPr/>
          </p:nvSpPr>
          <p:spPr>
            <a:xfrm>
              <a:off x="1417218" y="1851279"/>
              <a:ext cx="6727846" cy="1860400"/>
            </a:xfrm>
            <a:prstGeom prst="rect">
              <a:avLst/>
            </a:prstGeom>
          </p:spPr>
          <p:txBody>
            <a:bodyPr wrap="square">
              <a:noAutofit/>
            </a:bodyPr>
            <a:lstStyle/>
            <a:p>
              <a:pPr algn="dist"/>
              <a:r>
                <a:rPr lang="en-US" altLang="zh-CN" sz="5400" dirty="0">
                  <a:solidFill>
                    <a:schemeClr val="bg1"/>
                  </a:solidFill>
                  <a:cs typeface="+mn-ea"/>
                  <a:sym typeface="+mn-lt"/>
                </a:rPr>
                <a:t>CW2: Traffic Analysis </a:t>
              </a:r>
              <a:endParaRPr lang="en-US" altLang="zh-CN" sz="5400" dirty="0">
                <a:solidFill>
                  <a:schemeClr val="bg1"/>
                </a:solidFill>
                <a:cs typeface="+mn-ea"/>
                <a:sym typeface="+mn-lt"/>
              </a:endParaRPr>
            </a:p>
            <a:p>
              <a:pPr algn="dist"/>
              <a:r>
                <a:rPr lang="en-US" altLang="zh-CN" sz="5400" dirty="0">
                  <a:solidFill>
                    <a:schemeClr val="bg1"/>
                  </a:solidFill>
                  <a:cs typeface="+mn-ea"/>
                  <a:sym typeface="+mn-lt"/>
                </a:rPr>
                <a:t>using Wireshark</a:t>
              </a:r>
              <a:endParaRPr lang="zh-CN" altLang="en-US" sz="5400" dirty="0">
                <a:solidFill>
                  <a:schemeClr val="bg1"/>
                </a:solidFill>
                <a:cs typeface="+mn-ea"/>
                <a:sym typeface="+mn-lt"/>
              </a:endParaRPr>
            </a:p>
          </p:txBody>
        </p:sp>
        <p:sp>
          <p:nvSpPr>
            <p:cNvPr id="19" name="矩形: 圆角 18"/>
            <p:cNvSpPr/>
            <p:nvPr/>
          </p:nvSpPr>
          <p:spPr>
            <a:xfrm flipH="1" flipV="1">
              <a:off x="1129080" y="4449519"/>
              <a:ext cx="2882976" cy="482463"/>
            </a:xfrm>
            <a:prstGeom prst="roundRect">
              <a:avLst>
                <a:gd name="adj" fmla="val 50000"/>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0" name="文本框 19"/>
            <p:cNvSpPr txBox="1"/>
            <p:nvPr/>
          </p:nvSpPr>
          <p:spPr>
            <a:xfrm>
              <a:off x="1180483" y="4505933"/>
              <a:ext cx="2767330" cy="368300"/>
            </a:xfrm>
            <a:prstGeom prst="rect">
              <a:avLst/>
            </a:prstGeom>
            <a:noFill/>
          </p:spPr>
          <p:txBody>
            <a:bodyPr wrap="none" rtlCol="0">
              <a:spAutoFit/>
            </a:bodyPr>
            <a:lstStyle/>
            <a:p>
              <a:r>
                <a:rPr lang="en-US" altLang="zh-CN" dirty="0">
                  <a:solidFill>
                    <a:schemeClr val="bg1"/>
                  </a:solidFill>
                  <a:cs typeface="+mn-ea"/>
                  <a:sym typeface="+mn-lt"/>
                </a:rPr>
                <a:t>Group 21</a:t>
              </a:r>
              <a:r>
                <a:rPr lang="zh-CN" altLang="en-US" dirty="0">
                  <a:solidFill>
                    <a:schemeClr val="bg1"/>
                  </a:solidFill>
                  <a:cs typeface="+mn-ea"/>
                  <a:sym typeface="+mn-lt"/>
                </a:rPr>
                <a:t>     </a:t>
              </a:r>
              <a:r>
                <a:rPr lang="en-US" altLang="zh-CN" dirty="0">
                  <a:solidFill>
                    <a:schemeClr val="bg1"/>
                  </a:solidFill>
                  <a:cs typeface="+mn-ea"/>
                  <a:sym typeface="+mn-lt"/>
                </a:rPr>
                <a:t>Class UC-</a:t>
              </a:r>
              <a:r>
                <a:rPr lang="en-US" altLang="zh-CN" dirty="0">
                  <a:solidFill>
                    <a:schemeClr val="bg1"/>
                  </a:solidFill>
                  <a:cs typeface="+mn-ea"/>
                  <a:sym typeface="+mn-lt"/>
                </a:rPr>
                <a:t>204</a:t>
              </a:r>
              <a:endParaRPr lang="en-US" altLang="zh-CN" dirty="0">
                <a:solidFill>
                  <a:schemeClr val="bg1"/>
                </a:solidFill>
                <a:cs typeface="+mn-ea"/>
                <a:sym typeface="+mn-lt"/>
              </a:endParaRPr>
            </a:p>
          </p:txBody>
        </p:sp>
        <p:sp>
          <p:nvSpPr>
            <p:cNvPr id="21" name="矩形 20"/>
            <p:cNvSpPr/>
            <p:nvPr/>
          </p:nvSpPr>
          <p:spPr>
            <a:xfrm>
              <a:off x="1039518" y="3482395"/>
              <a:ext cx="259080" cy="368300"/>
            </a:xfrm>
            <a:prstGeom prst="rect">
              <a:avLst/>
            </a:prstGeom>
          </p:spPr>
          <p:txBody>
            <a:bodyPr wrap="none">
              <a:spAutoFit/>
            </a:bodyPr>
            <a:lstStyle/>
            <a:p>
              <a:r>
                <a:rPr lang="zh-CN" altLang="en-US" spc="100" dirty="0">
                  <a:solidFill>
                    <a:schemeClr val="bg1"/>
                  </a:solidFill>
                  <a:cs typeface="+mn-ea"/>
                  <a:sym typeface="+mn-lt"/>
                </a:rPr>
                <a:t> </a:t>
              </a:r>
              <a:endParaRPr lang="zh-CN" altLang="en-US" spc="100" dirty="0">
                <a:solidFill>
                  <a:schemeClr val="bg1"/>
                </a:solidFill>
                <a:cs typeface="+mn-ea"/>
                <a:sym typeface="+mn-l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upload_post_object_v2_969943677"/>
          <p:cNvPicPr>
            <a:picLocks noChangeAspect="1"/>
          </p:cNvPicPr>
          <p:nvPr/>
        </p:nvPicPr>
        <p:blipFill>
          <a:blip r:embed="rId1"/>
          <a:stretch>
            <a:fillRect/>
          </a:stretch>
        </p:blipFill>
        <p:spPr>
          <a:xfrm>
            <a:off x="348994" y="307933"/>
            <a:ext cx="11511678" cy="6273096"/>
          </a:xfrm>
          <a:prstGeom prst="rect">
            <a:avLst/>
          </a:prstGeom>
        </p:spPr>
      </p:pic>
      <p:pic>
        <p:nvPicPr>
          <p:cNvPr id="3" name="图片 2" descr="upload_post_object_v2_278924604"/>
          <p:cNvPicPr>
            <a:picLocks noChangeAspect="1"/>
          </p:cNvPicPr>
          <p:nvPr/>
        </p:nvPicPr>
        <p:blipFill>
          <a:blip r:embed="rId2"/>
          <a:stretch>
            <a:fillRect/>
          </a:stretch>
        </p:blipFill>
        <p:spPr>
          <a:xfrm>
            <a:off x="9649709" y="3000185"/>
            <a:ext cx="2210980" cy="3580827"/>
          </a:xfrm>
          <a:prstGeom prst="rect">
            <a:avLst/>
          </a:prstGeom>
        </p:spPr>
      </p:pic>
      <p:sp>
        <p:nvSpPr>
          <p:cNvPr id="2" name="文本框 1"/>
          <p:cNvSpPr txBox="1"/>
          <p:nvPr userDrawn="1"/>
        </p:nvSpPr>
        <p:spPr>
          <a:xfrm>
            <a:off x="1918340" y="1764171"/>
            <a:ext cx="7462253" cy="3329693"/>
          </a:xfrm>
          <a:prstGeom prst="rect">
            <a:avLst/>
          </a:prstGeom>
        </p:spPr>
        <p:txBody>
          <a:bodyPr wrap="square" rtlCol="0">
            <a:noAutofit/>
          </a:bodyPr>
          <a:p>
            <a:r>
              <a:rPr lang="en-US" altLang="zh-CN"/>
              <a:t>The three steps for TCP 3</a:t>
            </a:r>
            <a:r>
              <a:rPr lang="zh-CN" altLang="en-US"/>
              <a:t>-</a:t>
            </a:r>
            <a:r>
              <a:rPr lang="en-US" altLang="zh-CN"/>
              <a:t>Way Handshake are:</a:t>
            </a:r>
            <a:endParaRPr lang="en-US" altLang="zh-CN"/>
          </a:p>
          <a:p>
            <a:r>
              <a:rPr lang="en-US" altLang="zh-CN"/>
              <a:t>SYN (synchronization) : This process is initiated by the sending device, sends a SYN packet to the receiving device, indicating that it wants to establish a connection, and asks the receiving device to reply with a SYN</a:t>
            </a:r>
            <a:r>
              <a:rPr lang="zh-CN" altLang="en-US"/>
              <a:t>-</a:t>
            </a:r>
            <a:r>
              <a:rPr lang="en-US" altLang="zh-CN"/>
              <a:t>ACK (acknowledgement of synchronization).</a:t>
            </a:r>
            <a:endParaRPr lang="en-US" altLang="zh-CN"/>
          </a:p>
          <a:p>
            <a:endParaRPr lang="en-US" altLang="zh-CN"/>
          </a:p>
          <a:p>
            <a:r>
              <a:rPr lang="en-US" altLang="zh-CN"/>
              <a:t>Syn</a:t>
            </a:r>
            <a:r>
              <a:rPr lang="zh-CN" altLang="en-US"/>
              <a:t>-</a:t>
            </a:r>
            <a:r>
              <a:rPr lang="en-US" altLang="zh-CN"/>
              <a:t>ack: The receiving device responds to a SYN packet by sending a SYN</a:t>
            </a:r>
            <a:r>
              <a:rPr lang="zh-CN" altLang="en-US"/>
              <a:t>-</a:t>
            </a:r>
            <a:r>
              <a:rPr lang="en-US" altLang="zh-CN"/>
              <a:t>ACK packet to the sending device. This packet acknowledges receipt of the SYN packet and indicates that it is ready to establish a connection.</a:t>
            </a:r>
            <a:endParaRPr lang="en-US" altLang="zh-CN"/>
          </a:p>
          <a:p>
            <a:endParaRPr lang="en-US" altLang="zh-CN"/>
          </a:p>
          <a:p>
            <a:r>
              <a:rPr lang="en-US" altLang="zh-CN"/>
              <a:t>ACK: The sending device sends an ACK packet to the receiving device to confirm that it has received the SYN</a:t>
            </a:r>
            <a:r>
              <a:rPr lang="zh-CN" altLang="en-US"/>
              <a:t>-</a:t>
            </a:r>
            <a:r>
              <a:rPr lang="en-US" altLang="zh-CN"/>
              <a:t>ACK packet and that the connection has been established.</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76206" y="513430"/>
            <a:ext cx="309880" cy="706755"/>
          </a:xfrm>
          <a:prstGeom prst="rect">
            <a:avLst/>
          </a:prstGeom>
        </p:spPr>
        <p:txBody>
          <a:bodyPr wrap="none">
            <a:spAutoFit/>
          </a:bodyPr>
          <a:lstStyle/>
          <a:p>
            <a:pPr algn="dist"/>
            <a:endParaRPr lang="zh-CN" altLang="en-US" sz="4000" dirty="0">
              <a:solidFill>
                <a:schemeClr val="tx1">
                  <a:lumMod val="75000"/>
                  <a:lumOff val="25000"/>
                </a:schemeClr>
              </a:solidFill>
              <a:cs typeface="+mn-ea"/>
              <a:sym typeface="+mn-lt"/>
            </a:endParaRPr>
          </a:p>
        </p:txBody>
      </p:sp>
      <p:sp>
        <p:nvSpPr>
          <p:cNvPr id="3" name="矩形 2"/>
          <p:cNvSpPr/>
          <p:nvPr/>
        </p:nvSpPr>
        <p:spPr>
          <a:xfrm>
            <a:off x="482887" y="491909"/>
            <a:ext cx="309880" cy="521970"/>
          </a:xfrm>
          <a:prstGeom prst="rect">
            <a:avLst/>
          </a:prstGeom>
        </p:spPr>
        <p:txBody>
          <a:bodyPr wrap="none">
            <a:spAutoFit/>
          </a:bodyPr>
          <a:lstStyle/>
          <a:p>
            <a:endParaRPr lang="zh-CN" altLang="en-US" sz="2800" spc="100" dirty="0">
              <a:solidFill>
                <a:schemeClr val="tx1">
                  <a:lumMod val="85000"/>
                  <a:lumOff val="15000"/>
                </a:schemeClr>
              </a:solidFill>
              <a:cs typeface="+mn-ea"/>
              <a:sym typeface="+mn-lt"/>
            </a:endParaRPr>
          </a:p>
        </p:txBody>
      </p:sp>
      <p:sp>
        <p:nvSpPr>
          <p:cNvPr id="4" name="矩形 3"/>
          <p:cNvSpPr/>
          <p:nvPr/>
        </p:nvSpPr>
        <p:spPr>
          <a:xfrm>
            <a:off x="4345496" y="4879319"/>
            <a:ext cx="309880" cy="398780"/>
          </a:xfrm>
          <a:prstGeom prst="rect">
            <a:avLst/>
          </a:prstGeom>
        </p:spPr>
        <p:txBody>
          <a:bodyPr wrap="none">
            <a:spAutoFit/>
          </a:bodyPr>
          <a:lstStyle/>
          <a:p>
            <a:endParaRPr lang="zh-CN" altLang="en-US" sz="2000" dirty="0">
              <a:solidFill>
                <a:schemeClr val="tx1">
                  <a:lumMod val="85000"/>
                  <a:lumOff val="15000"/>
                </a:schemeClr>
              </a:solidFill>
              <a:cs typeface="+mn-ea"/>
              <a:sym typeface="+mn-lt"/>
            </a:endParaRPr>
          </a:p>
        </p:txBody>
      </p:sp>
      <p:sp>
        <p:nvSpPr>
          <p:cNvPr id="5" name="矩形 4"/>
          <p:cNvSpPr/>
          <p:nvPr/>
        </p:nvSpPr>
        <p:spPr>
          <a:xfrm>
            <a:off x="1803400" y="3133090"/>
            <a:ext cx="8884920" cy="2240915"/>
          </a:xfrm>
          <a:prstGeom prst="rect">
            <a:avLst/>
          </a:prstGeom>
        </p:spPr>
        <p:txBody>
          <a:bodyPr wrap="square">
            <a:noAutofit/>
          </a:bodyPr>
          <a:lstStyle/>
          <a:p>
            <a:pPr algn="ctr">
              <a:buClrTx/>
              <a:buSzTx/>
              <a:buFontTx/>
            </a:pPr>
            <a:r>
              <a:rPr lang="en-US" sz="3600">
                <a:solidFill>
                  <a:srgbClr val="44546A"/>
                </a:solidFill>
                <a:latin typeface="Segoe UI" panose="020B0502040204020203" charset="0"/>
                <a:ea typeface="Segoe UI" panose="020B0502040204020203" charset="0"/>
                <a:cs typeface="Segoe UI" panose="020B0502040204020203" charset="0"/>
              </a:rPr>
              <a:t>     </a:t>
            </a:r>
            <a:endParaRPr lang="zh-CN" altLang="en-US" sz="1800">
              <a:sym typeface="+mn-lt"/>
            </a:endParaRPr>
          </a:p>
        </p:txBody>
      </p:sp>
      <p:sp>
        <p:nvSpPr>
          <p:cNvPr id="11" name="平行四边形 10"/>
          <p:cNvSpPr/>
          <p:nvPr/>
        </p:nvSpPr>
        <p:spPr>
          <a:xfrm>
            <a:off x="4870618" y="1521184"/>
            <a:ext cx="2575393" cy="1330914"/>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cs typeface="+mn-ea"/>
                <a:sym typeface="+mn-lt"/>
              </a:rPr>
              <a:t>2</a:t>
            </a:r>
            <a:endParaRPr lang="zh-CN" altLang="en-US" sz="4800" dirty="0">
              <a:cs typeface="+mn-ea"/>
              <a:sym typeface="+mn-lt"/>
            </a:endParaRPr>
          </a:p>
        </p:txBody>
      </p:sp>
      <p:sp>
        <p:nvSpPr>
          <p:cNvPr id="6" name="文本框 5"/>
          <p:cNvSpPr txBox="1"/>
          <p:nvPr userDrawn="1"/>
        </p:nvSpPr>
        <p:spPr>
          <a:xfrm>
            <a:off x="5716765" y="4952804"/>
            <a:ext cx="4971172" cy="662395"/>
          </a:xfrm>
          <a:prstGeom prst="rect">
            <a:avLst/>
          </a:prstGeom>
        </p:spPr>
        <p:txBody>
          <a:bodyPr wrap="none" rtlCol="0">
            <a:noAutofit/>
          </a:bodyPr>
          <a:p>
            <a:r>
              <a:rPr lang="zh-CN" altLang="en-US"/>
              <a:t>  </a:t>
            </a:r>
            <a:r>
              <a:rPr lang="zh-CN" altLang="en-US" sz="4400"/>
              <a:t>    </a:t>
            </a:r>
            <a:r>
              <a:rPr lang="en-US" altLang="zh-CN" sz="4400">
                <a:solidFill>
                  <a:srgbClr val="5B9BD5"/>
                </a:solidFill>
              </a:rPr>
              <a:t>Speaker:  siqi  Li</a:t>
            </a:r>
            <a:endParaRPr lang="zh-CN" altLang="en-US" sz="4400">
              <a:solidFill>
                <a:srgbClr val="5B9BD5"/>
              </a:solidFill>
            </a:endParaRPr>
          </a:p>
        </p:txBody>
      </p:sp>
      <p:sp>
        <p:nvSpPr>
          <p:cNvPr id="7" name="文本框 6"/>
          <p:cNvSpPr txBox="1"/>
          <p:nvPr/>
        </p:nvSpPr>
        <p:spPr>
          <a:xfrm>
            <a:off x="3785235" y="3361055"/>
            <a:ext cx="5270500" cy="1198880"/>
          </a:xfrm>
          <a:prstGeom prst="rect">
            <a:avLst/>
          </a:prstGeom>
          <a:noFill/>
        </p:spPr>
        <p:txBody>
          <a:bodyPr wrap="square" rtlCol="0">
            <a:spAutoFit/>
          </a:bodyPr>
          <a:p>
            <a:r>
              <a:rPr lang="zh-CN" altLang="en-US">
                <a:sym typeface="+mn-ea"/>
              </a:rPr>
              <a:t>Describe and contrast the Denial-of-Service (DoS) and Distributed Denial-of-Service (DDoS) attacks, and their sub-types. </a:t>
            </a:r>
            <a:endParaRPr lang="zh-CN" altLang="en-US">
              <a:sym typeface="+mn-lt"/>
            </a:endParaRPr>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7101" y="2018820"/>
            <a:ext cx="3344556" cy="707886"/>
          </a:xfrm>
          <a:prstGeom prst="rect">
            <a:avLst/>
          </a:prstGeom>
        </p:spPr>
        <p:txBody>
          <a:bodyPr wrap="square">
            <a:noAutofit/>
          </a:bodyPr>
          <a:lstStyle/>
          <a:p>
            <a:r>
              <a:rPr lang="en-US" altLang="zh-CN" sz="4000" spc="100" dirty="0">
                <a:solidFill>
                  <a:srgbClr val="023246"/>
                </a:solidFill>
                <a:cs typeface="+mn-ea"/>
                <a:sym typeface="+mn-lt"/>
              </a:rPr>
              <a:t>introduction</a:t>
            </a:r>
            <a:endParaRPr lang="zh-CN" altLang="en-US" sz="4000" spc="100" dirty="0">
              <a:solidFill>
                <a:srgbClr val="023246"/>
              </a:solidFill>
              <a:cs typeface="+mn-ea"/>
              <a:sym typeface="+mn-lt"/>
            </a:endParaRPr>
          </a:p>
        </p:txBody>
      </p:sp>
      <p:sp>
        <p:nvSpPr>
          <p:cNvPr id="4" name="文本框 3"/>
          <p:cNvSpPr txBox="1"/>
          <p:nvPr/>
        </p:nvSpPr>
        <p:spPr>
          <a:xfrm>
            <a:off x="1266212" y="3391416"/>
            <a:ext cx="4777972" cy="2092570"/>
          </a:xfrm>
          <a:prstGeom prst="rect">
            <a:avLst/>
          </a:prstGeom>
          <a:noFill/>
        </p:spPr>
        <p:txBody>
          <a:bodyPr wrap="square" rtlCol="0">
            <a:noAutofit/>
          </a:bodyPr>
          <a:lstStyle/>
          <a:p>
            <a:pPr algn="l">
              <a:lnSpc>
                <a:spcPct val="100000"/>
              </a:lnSpc>
              <a:buClrTx/>
              <a:buSzTx/>
              <a:buNone/>
            </a:pPr>
            <a:r>
              <a:rPr lang="en-US" sz="1800">
                <a:latin typeface="Calibri" panose="020F0502020204030204" charset="0"/>
                <a:ea typeface="宋体" panose="02010600030101010101" pitchFamily="2" charset="-122"/>
                <a:cs typeface="Times New Roman" panose="02020603050405020304" charset="0"/>
                <a:sym typeface="+mn-lt"/>
              </a:rPr>
              <a:t>Denial of service (DoS) and distributed Denial of Service (DDoS) attacks are both types of cyber attacks that aim to render a website or network unusable by overwhelming it with traffic. However, there are some key differences between the two.</a:t>
            </a:r>
            <a:endParaRPr lang="en-US" sz="1800">
              <a:latin typeface="Calibri" panose="020F0502020204030204" charset="0"/>
              <a:ea typeface="宋体" panose="02010600030101010101" pitchFamily="2" charset="-122"/>
              <a:cs typeface="Times New Roman" panose="02020603050405020304" charset="0"/>
              <a:sym typeface="+mn-lt"/>
            </a:endParaRPr>
          </a:p>
        </p:txBody>
      </p:sp>
      <p:sp>
        <p:nvSpPr>
          <p:cNvPr id="5" name="矩形 4"/>
          <p:cNvSpPr/>
          <p:nvPr/>
        </p:nvSpPr>
        <p:spPr>
          <a:xfrm>
            <a:off x="8952511" y="491840"/>
            <a:ext cx="2790190" cy="521970"/>
          </a:xfrm>
          <a:prstGeom prst="rect">
            <a:avLst/>
          </a:prstGeom>
        </p:spPr>
        <p:txBody>
          <a:bodyPr wrap="none">
            <a:spAutoFit/>
          </a:bodyPr>
          <a:lstStyle/>
          <a:p>
            <a:pPr algn="dist"/>
            <a:r>
              <a:rPr lang="en-US" altLang="zh-CN" sz="2800" spc="100" dirty="0">
                <a:solidFill>
                  <a:srgbClr val="023246"/>
                </a:solidFill>
                <a:cs typeface="+mn-ea"/>
                <a:sym typeface="+mn-lt"/>
              </a:rPr>
              <a:t>System security</a:t>
            </a:r>
            <a:endParaRPr lang="zh-CN" altLang="en-US" sz="4000" dirty="0">
              <a:solidFill>
                <a:schemeClr val="tx1">
                  <a:lumMod val="75000"/>
                  <a:lumOff val="25000"/>
                </a:schemeClr>
              </a:solidFill>
              <a:cs typeface="+mn-ea"/>
              <a:sym typeface="+mn-lt"/>
            </a:endParaRPr>
          </a:p>
        </p:txBody>
      </p:sp>
      <p:sp>
        <p:nvSpPr>
          <p:cNvPr id="6" name="矩形 5"/>
          <p:cNvSpPr/>
          <p:nvPr/>
        </p:nvSpPr>
        <p:spPr>
          <a:xfrm>
            <a:off x="482887" y="491909"/>
            <a:ext cx="3788426" cy="521970"/>
          </a:xfrm>
          <a:prstGeom prst="rect">
            <a:avLst/>
          </a:prstGeom>
        </p:spPr>
        <p:txBody>
          <a:bodyPr wrap="square">
            <a:noAutofit/>
          </a:bodyPr>
          <a:lstStyle/>
          <a:p>
            <a:r>
              <a:rPr lang="zh-CN" altLang="en-US" sz="2800" dirty="0">
                <a:solidFill>
                  <a:schemeClr val="tx1">
                    <a:lumMod val="85000"/>
                    <a:lumOff val="15000"/>
                  </a:schemeClr>
                </a:solidFill>
                <a:cs typeface="+mn-ea"/>
                <a:sym typeface="+mn-lt"/>
              </a:rPr>
              <a:t> </a:t>
            </a:r>
            <a:r>
              <a:rPr lang="en-US" altLang="zh-CN" sz="2800" dirty="0">
                <a:solidFill>
                  <a:schemeClr val="tx1">
                    <a:lumMod val="85000"/>
                    <a:lumOff val="15000"/>
                  </a:schemeClr>
                </a:solidFill>
                <a:cs typeface="+mn-ea"/>
                <a:sym typeface="+mn-lt"/>
              </a:rPr>
              <a:t>Principle introduction</a:t>
            </a:r>
            <a:endParaRPr lang="zh-CN" altLang="en-US" sz="2800" dirty="0">
              <a:solidFill>
                <a:schemeClr val="tx1">
                  <a:lumMod val="85000"/>
                  <a:lumOff val="15000"/>
                </a:schemeClr>
              </a:solidFill>
              <a:cs typeface="+mn-ea"/>
              <a:sym typeface="+mn-lt"/>
            </a:endParaRPr>
          </a:p>
        </p:txBody>
      </p:sp>
      <p:sp>
        <p:nvSpPr>
          <p:cNvPr id="8" name="layers_149786"/>
          <p:cNvSpPr>
            <a:spLocks noChangeAspect="1"/>
          </p:cNvSpPr>
          <p:nvPr/>
        </p:nvSpPr>
        <p:spPr bwMode="auto">
          <a:xfrm>
            <a:off x="1350718" y="2099321"/>
            <a:ext cx="820558" cy="850669"/>
          </a:xfrm>
          <a:custGeom>
            <a:avLst/>
            <a:gdLst>
              <a:gd name="connsiteX0" fmla="*/ 94092 w 576545"/>
              <a:gd name="connsiteY0" fmla="*/ 380369 h 597701"/>
              <a:gd name="connsiteX1" fmla="*/ 288734 w 576545"/>
              <a:gd name="connsiteY1" fmla="*/ 490877 h 597701"/>
              <a:gd name="connsiteX2" fmla="*/ 482453 w 576545"/>
              <a:gd name="connsiteY2" fmla="*/ 380369 h 597701"/>
              <a:gd name="connsiteX3" fmla="*/ 576545 w 576545"/>
              <a:gd name="connsiteY3" fmla="*/ 433781 h 597701"/>
              <a:gd name="connsiteX4" fmla="*/ 288734 w 576545"/>
              <a:gd name="connsiteY4" fmla="*/ 597701 h 597701"/>
              <a:gd name="connsiteX5" fmla="*/ 0 w 576545"/>
              <a:gd name="connsiteY5" fmla="*/ 433781 h 597701"/>
              <a:gd name="connsiteX6" fmla="*/ 94092 w 576545"/>
              <a:gd name="connsiteY6" fmla="*/ 244998 h 597701"/>
              <a:gd name="connsiteX7" fmla="*/ 288734 w 576545"/>
              <a:gd name="connsiteY7" fmla="*/ 356410 h 597701"/>
              <a:gd name="connsiteX8" fmla="*/ 482453 w 576545"/>
              <a:gd name="connsiteY8" fmla="*/ 244998 h 597701"/>
              <a:gd name="connsiteX9" fmla="*/ 576545 w 576545"/>
              <a:gd name="connsiteY9" fmla="*/ 298402 h 597701"/>
              <a:gd name="connsiteX10" fmla="*/ 288734 w 576545"/>
              <a:gd name="connsiteY10" fmla="*/ 463218 h 597701"/>
              <a:gd name="connsiteX11" fmla="*/ 0 w 576545"/>
              <a:gd name="connsiteY11" fmla="*/ 298402 h 597701"/>
              <a:gd name="connsiteX12" fmla="*/ 288734 w 576545"/>
              <a:gd name="connsiteY12" fmla="*/ 0 h 597701"/>
              <a:gd name="connsiteX13" fmla="*/ 576545 w 576545"/>
              <a:gd name="connsiteY13" fmla="*/ 163003 h 597701"/>
              <a:gd name="connsiteX14" fmla="*/ 288734 w 576545"/>
              <a:gd name="connsiteY14" fmla="*/ 327848 h 597701"/>
              <a:gd name="connsiteX15" fmla="*/ 0 w 576545"/>
              <a:gd name="connsiteY15" fmla="*/ 163003 h 59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6545" h="597701">
                <a:moveTo>
                  <a:pt x="94092" y="380369"/>
                </a:moveTo>
                <a:lnTo>
                  <a:pt x="288734" y="490877"/>
                </a:lnTo>
                <a:lnTo>
                  <a:pt x="482453" y="380369"/>
                </a:lnTo>
                <a:lnTo>
                  <a:pt x="576545" y="433781"/>
                </a:lnTo>
                <a:lnTo>
                  <a:pt x="288734" y="597701"/>
                </a:lnTo>
                <a:lnTo>
                  <a:pt x="0" y="433781"/>
                </a:lnTo>
                <a:close/>
                <a:moveTo>
                  <a:pt x="94092" y="244998"/>
                </a:moveTo>
                <a:lnTo>
                  <a:pt x="288734" y="356410"/>
                </a:lnTo>
                <a:lnTo>
                  <a:pt x="482453" y="244998"/>
                </a:lnTo>
                <a:lnTo>
                  <a:pt x="576545" y="298402"/>
                </a:lnTo>
                <a:lnTo>
                  <a:pt x="288734" y="463218"/>
                </a:lnTo>
                <a:lnTo>
                  <a:pt x="0" y="298402"/>
                </a:lnTo>
                <a:close/>
                <a:moveTo>
                  <a:pt x="288734" y="0"/>
                </a:moveTo>
                <a:lnTo>
                  <a:pt x="576545" y="163003"/>
                </a:lnTo>
                <a:lnTo>
                  <a:pt x="288734" y="327848"/>
                </a:lnTo>
                <a:lnTo>
                  <a:pt x="0" y="163003"/>
                </a:lnTo>
                <a:close/>
              </a:path>
            </a:pathLst>
          </a:custGeom>
          <a:solidFill>
            <a:srgbClr val="287194"/>
          </a:solidFill>
          <a:ln>
            <a:noFill/>
          </a:ln>
        </p:spPr>
        <p:txBody>
          <a:bodyPr/>
          <a:lstStyle/>
          <a:p>
            <a:endParaRPr lang="zh-CN" altLang="en-US">
              <a:cs typeface="+mn-ea"/>
              <a:sym typeface="+mn-lt"/>
            </a:endParaRPr>
          </a:p>
        </p:txBody>
      </p:sp>
      <p:sp>
        <p:nvSpPr>
          <p:cNvPr id="9" name="流程图: 数据 4"/>
          <p:cNvSpPr/>
          <p:nvPr/>
        </p:nvSpPr>
        <p:spPr>
          <a:xfrm rot="394029">
            <a:off x="6775788" y="1873467"/>
            <a:ext cx="1371391" cy="376124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0000"/>
              <a:gd name="connsiteY0-2" fmla="*/ 10000 h 10000"/>
              <a:gd name="connsiteX1-3" fmla="*/ 1960 w 10000"/>
              <a:gd name="connsiteY1-4" fmla="*/ 348 h 10000"/>
              <a:gd name="connsiteX2-5" fmla="*/ 10000 w 10000"/>
              <a:gd name="connsiteY2-6" fmla="*/ 0 h 10000"/>
              <a:gd name="connsiteX3-7" fmla="*/ 8000 w 10000"/>
              <a:gd name="connsiteY3-8" fmla="*/ 10000 h 10000"/>
              <a:gd name="connsiteX4-9" fmla="*/ 0 w 10000"/>
              <a:gd name="connsiteY4-10" fmla="*/ 10000 h 10000"/>
              <a:gd name="connsiteX0-11" fmla="*/ 0 w 10000"/>
              <a:gd name="connsiteY0-12" fmla="*/ 10000 h 10000"/>
              <a:gd name="connsiteX1-13" fmla="*/ 1960 w 10000"/>
              <a:gd name="connsiteY1-14" fmla="*/ 348 h 10000"/>
              <a:gd name="connsiteX2-15" fmla="*/ 10000 w 10000"/>
              <a:gd name="connsiteY2-16" fmla="*/ 0 h 10000"/>
              <a:gd name="connsiteX3-17" fmla="*/ 8054 w 10000"/>
              <a:gd name="connsiteY3-18" fmla="*/ 9697 h 10000"/>
              <a:gd name="connsiteX4-19" fmla="*/ 0 w 10000"/>
              <a:gd name="connsiteY4-2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10000"/>
                </a:moveTo>
                <a:lnTo>
                  <a:pt x="1960" y="348"/>
                </a:lnTo>
                <a:lnTo>
                  <a:pt x="10000" y="0"/>
                </a:lnTo>
                <a:lnTo>
                  <a:pt x="8054" y="9697"/>
                </a:lnTo>
                <a:lnTo>
                  <a:pt x="0" y="10000"/>
                </a:lnTo>
                <a:close/>
              </a:path>
            </a:pathLst>
          </a:custGeom>
          <a:blipFill dpi="0" rotWithShape="0">
            <a:blip r:embed="rId1">
              <a:extLst>
                <a:ext uri="{BEBA8EAE-BF5A-486C-A8C5-ECC9F3942E4B}">
                  <a14:imgProps xmlns:a14="http://schemas.microsoft.com/office/drawing/2010/main">
                    <a14:imgLayer r:embed="rId2">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流程图: 数据 4"/>
          <p:cNvSpPr/>
          <p:nvPr/>
        </p:nvSpPr>
        <p:spPr>
          <a:xfrm rot="394029">
            <a:off x="8045440" y="1873467"/>
            <a:ext cx="1371391" cy="376124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0000"/>
              <a:gd name="connsiteY0-2" fmla="*/ 10000 h 10000"/>
              <a:gd name="connsiteX1-3" fmla="*/ 1960 w 10000"/>
              <a:gd name="connsiteY1-4" fmla="*/ 348 h 10000"/>
              <a:gd name="connsiteX2-5" fmla="*/ 10000 w 10000"/>
              <a:gd name="connsiteY2-6" fmla="*/ 0 h 10000"/>
              <a:gd name="connsiteX3-7" fmla="*/ 8000 w 10000"/>
              <a:gd name="connsiteY3-8" fmla="*/ 10000 h 10000"/>
              <a:gd name="connsiteX4-9" fmla="*/ 0 w 10000"/>
              <a:gd name="connsiteY4-10" fmla="*/ 10000 h 10000"/>
              <a:gd name="connsiteX0-11" fmla="*/ 0 w 10000"/>
              <a:gd name="connsiteY0-12" fmla="*/ 10000 h 10000"/>
              <a:gd name="connsiteX1-13" fmla="*/ 1960 w 10000"/>
              <a:gd name="connsiteY1-14" fmla="*/ 348 h 10000"/>
              <a:gd name="connsiteX2-15" fmla="*/ 10000 w 10000"/>
              <a:gd name="connsiteY2-16" fmla="*/ 0 h 10000"/>
              <a:gd name="connsiteX3-17" fmla="*/ 8054 w 10000"/>
              <a:gd name="connsiteY3-18" fmla="*/ 9697 h 10000"/>
              <a:gd name="connsiteX4-19" fmla="*/ 0 w 10000"/>
              <a:gd name="connsiteY4-2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10000"/>
                </a:moveTo>
                <a:lnTo>
                  <a:pt x="1960" y="348"/>
                </a:lnTo>
                <a:lnTo>
                  <a:pt x="10000" y="0"/>
                </a:lnTo>
                <a:lnTo>
                  <a:pt x="8054" y="9697"/>
                </a:lnTo>
                <a:lnTo>
                  <a:pt x="0" y="10000"/>
                </a:lnTo>
                <a:close/>
              </a:path>
            </a:pathLst>
          </a:custGeom>
          <a:blipFill dpi="0" rotWithShape="0">
            <a:blip r:embed="rId3">
              <a:extLst>
                <a:ext uri="{BEBA8EAE-BF5A-486C-A8C5-ECC9F3942E4B}">
                  <a14:imgProps xmlns:a14="http://schemas.microsoft.com/office/drawing/2010/main">
                    <a14:imgLayer r:embed="rId4">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流程图: 数据 4"/>
          <p:cNvSpPr/>
          <p:nvPr/>
        </p:nvSpPr>
        <p:spPr>
          <a:xfrm rot="394029">
            <a:off x="9318761" y="1873467"/>
            <a:ext cx="1371391" cy="376124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0000"/>
              <a:gd name="connsiteY0-2" fmla="*/ 10000 h 10000"/>
              <a:gd name="connsiteX1-3" fmla="*/ 1960 w 10000"/>
              <a:gd name="connsiteY1-4" fmla="*/ 348 h 10000"/>
              <a:gd name="connsiteX2-5" fmla="*/ 10000 w 10000"/>
              <a:gd name="connsiteY2-6" fmla="*/ 0 h 10000"/>
              <a:gd name="connsiteX3-7" fmla="*/ 8000 w 10000"/>
              <a:gd name="connsiteY3-8" fmla="*/ 10000 h 10000"/>
              <a:gd name="connsiteX4-9" fmla="*/ 0 w 10000"/>
              <a:gd name="connsiteY4-10" fmla="*/ 10000 h 10000"/>
              <a:gd name="connsiteX0-11" fmla="*/ 0 w 10000"/>
              <a:gd name="connsiteY0-12" fmla="*/ 10000 h 10000"/>
              <a:gd name="connsiteX1-13" fmla="*/ 1960 w 10000"/>
              <a:gd name="connsiteY1-14" fmla="*/ 348 h 10000"/>
              <a:gd name="connsiteX2-15" fmla="*/ 10000 w 10000"/>
              <a:gd name="connsiteY2-16" fmla="*/ 0 h 10000"/>
              <a:gd name="connsiteX3-17" fmla="*/ 8054 w 10000"/>
              <a:gd name="connsiteY3-18" fmla="*/ 9697 h 10000"/>
              <a:gd name="connsiteX4-19" fmla="*/ 0 w 10000"/>
              <a:gd name="connsiteY4-2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10000"/>
                </a:moveTo>
                <a:lnTo>
                  <a:pt x="1960" y="348"/>
                </a:lnTo>
                <a:lnTo>
                  <a:pt x="10000" y="0"/>
                </a:lnTo>
                <a:lnTo>
                  <a:pt x="8054" y="9697"/>
                </a:lnTo>
                <a:lnTo>
                  <a:pt x="0" y="10000"/>
                </a:lnTo>
                <a:close/>
              </a:path>
            </a:pathLst>
          </a:custGeom>
          <a:blipFill dpi="0" rotWithShape="0">
            <a:blip r:embed="rId5">
              <a:extLst>
                <a:ext uri="{BEBA8EAE-BF5A-486C-A8C5-ECC9F3942E4B}">
                  <a14:imgProps xmlns:a14="http://schemas.microsoft.com/office/drawing/2010/main">
                    <a14:imgLayer r:embed="rId6">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userDrawn="1"/>
        </p:nvSpPr>
        <p:spPr>
          <a:xfrm>
            <a:off x="6108068" y="2810941"/>
            <a:ext cx="309880" cy="368300"/>
          </a:xfrm>
          <a:prstGeom prst="rect">
            <a:avLst/>
          </a:prstGeom>
        </p:spPr>
        <p:txBody>
          <a:bodyPr wrap="none" rtlCol="0">
            <a:spAutoFit/>
          </a:bodyPr>
          <a:p>
            <a:endParaRPr lang="zh-CN" altLang="en-US"/>
          </a:p>
        </p:txBody>
      </p:sp>
    </p:spTree>
    <p:custDataLst>
      <p:tags r:id="rId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数据 6"/>
          <p:cNvSpPr/>
          <p:nvPr/>
        </p:nvSpPr>
        <p:spPr>
          <a:xfrm>
            <a:off x="5077059" y="4584962"/>
            <a:ext cx="713227" cy="738769"/>
          </a:xfrm>
          <a:prstGeom prst="flowChartInputOutput">
            <a:avLst/>
          </a:prstGeom>
          <a:solidFill>
            <a:srgbClr val="2871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流程图: 数据 7"/>
          <p:cNvSpPr/>
          <p:nvPr/>
        </p:nvSpPr>
        <p:spPr>
          <a:xfrm>
            <a:off x="4941512" y="5323753"/>
            <a:ext cx="713227" cy="738769"/>
          </a:xfrm>
          <a:prstGeom prst="flowChartInputOutput">
            <a:avLst/>
          </a:prstGeom>
          <a:solidFill>
            <a:srgbClr val="2871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流程图: 数据 1"/>
          <p:cNvSpPr/>
          <p:nvPr/>
        </p:nvSpPr>
        <p:spPr>
          <a:xfrm>
            <a:off x="3643806" y="4629269"/>
            <a:ext cx="1433253" cy="1433253"/>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F</a:t>
            </a:r>
            <a:endParaRPr lang="zh-CN" altLang="en-US" sz="2400" dirty="0">
              <a:cs typeface="+mn-ea"/>
              <a:sym typeface="+mn-lt"/>
            </a:endParaRPr>
          </a:p>
        </p:txBody>
      </p:sp>
      <p:sp>
        <p:nvSpPr>
          <p:cNvPr id="3" name="流程图: 数据 2"/>
          <p:cNvSpPr/>
          <p:nvPr/>
        </p:nvSpPr>
        <p:spPr>
          <a:xfrm>
            <a:off x="4305935" y="1542415"/>
            <a:ext cx="1483995" cy="1372235"/>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Hacker</a:t>
            </a:r>
            <a:endParaRPr lang="zh-CN" altLang="en-US" dirty="0">
              <a:cs typeface="+mn-ea"/>
              <a:sym typeface="+mn-lt"/>
            </a:endParaRPr>
          </a:p>
        </p:txBody>
      </p:sp>
      <p:sp>
        <p:nvSpPr>
          <p:cNvPr id="4" name="流程图: 数据 3"/>
          <p:cNvSpPr/>
          <p:nvPr/>
        </p:nvSpPr>
        <p:spPr>
          <a:xfrm>
            <a:off x="3976378" y="3085761"/>
            <a:ext cx="1433253" cy="1433253"/>
          </a:xfrm>
          <a:prstGeom prst="flowChartInputOut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Q</a:t>
            </a:r>
            <a:endParaRPr lang="zh-CN" altLang="en-US" sz="2400" dirty="0">
              <a:cs typeface="+mn-ea"/>
              <a:sym typeface="+mn-lt"/>
            </a:endParaRPr>
          </a:p>
        </p:txBody>
      </p:sp>
      <p:sp>
        <p:nvSpPr>
          <p:cNvPr id="5" name="流程图: 数据 4"/>
          <p:cNvSpPr/>
          <p:nvPr/>
        </p:nvSpPr>
        <p:spPr>
          <a:xfrm>
            <a:off x="2004502" y="4519014"/>
            <a:ext cx="1433253" cy="1433253"/>
          </a:xfrm>
          <a:prstGeom prst="flowChartInputOutput">
            <a:avLst/>
          </a:prstGeom>
          <a:blipFill>
            <a:blip r:embed="rId1">
              <a:extLst>
                <a:ext uri="{BEBA8EAE-BF5A-486C-A8C5-ECC9F3942E4B}">
                  <a14:imgProps xmlns:a14="http://schemas.microsoft.com/office/drawing/2010/main">
                    <a14:imgLayer r:embed="rId2">
                      <a14:imgEffect>
                        <a14:saturation sat="7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1" name="流程图: 数据 10"/>
          <p:cNvSpPr/>
          <p:nvPr/>
        </p:nvSpPr>
        <p:spPr>
          <a:xfrm>
            <a:off x="571264" y="4518984"/>
            <a:ext cx="1433253" cy="1433253"/>
          </a:xfrm>
          <a:prstGeom prst="flowChartInputOutpu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2" name="矩形 11"/>
          <p:cNvSpPr/>
          <p:nvPr/>
        </p:nvSpPr>
        <p:spPr>
          <a:xfrm>
            <a:off x="9096656" y="491840"/>
            <a:ext cx="2790190" cy="521970"/>
          </a:xfrm>
          <a:prstGeom prst="rect">
            <a:avLst/>
          </a:prstGeom>
        </p:spPr>
        <p:txBody>
          <a:bodyPr wrap="none">
            <a:spAutoFit/>
          </a:bodyPr>
          <a:lstStyle/>
          <a:p>
            <a:pPr algn="dist"/>
            <a:r>
              <a:rPr lang="en-US" altLang="zh-CN" sz="2800" spc="100" dirty="0">
                <a:solidFill>
                  <a:srgbClr val="023246"/>
                </a:solidFill>
                <a:cs typeface="+mn-ea"/>
                <a:sym typeface="+mn-lt"/>
              </a:rPr>
              <a:t>System security</a:t>
            </a:r>
            <a:endParaRPr lang="zh-CN" altLang="en-US" sz="4000" dirty="0">
              <a:solidFill>
                <a:schemeClr val="tx1">
                  <a:lumMod val="75000"/>
                  <a:lumOff val="25000"/>
                </a:schemeClr>
              </a:solidFill>
              <a:cs typeface="+mn-ea"/>
              <a:sym typeface="+mn-lt"/>
            </a:endParaRPr>
          </a:p>
        </p:txBody>
      </p:sp>
      <p:sp>
        <p:nvSpPr>
          <p:cNvPr id="13" name="矩形 12"/>
          <p:cNvSpPr/>
          <p:nvPr/>
        </p:nvSpPr>
        <p:spPr>
          <a:xfrm>
            <a:off x="482887" y="491909"/>
            <a:ext cx="3644212" cy="521970"/>
          </a:xfrm>
          <a:prstGeom prst="rect">
            <a:avLst/>
          </a:prstGeom>
        </p:spPr>
        <p:txBody>
          <a:bodyPr wrap="square">
            <a:noAutofit/>
          </a:bodyPr>
          <a:lstStyle/>
          <a:p>
            <a:r>
              <a:rPr lang="zh-CN" altLang="en-US" sz="2800" dirty="0">
                <a:solidFill>
                  <a:schemeClr val="tx1">
                    <a:lumMod val="85000"/>
                    <a:lumOff val="15000"/>
                  </a:schemeClr>
                </a:solidFill>
                <a:cs typeface="+mn-ea"/>
                <a:sym typeface="+mn-lt"/>
              </a:rPr>
              <a:t> </a:t>
            </a:r>
            <a:r>
              <a:rPr lang="en-US" altLang="zh-CN" sz="2800" dirty="0">
                <a:solidFill>
                  <a:schemeClr val="tx1">
                    <a:lumMod val="85000"/>
                    <a:lumOff val="15000"/>
                  </a:schemeClr>
                </a:solidFill>
                <a:cs typeface="+mn-ea"/>
                <a:sym typeface="+mn-lt"/>
              </a:rPr>
              <a:t>   Dos   </a:t>
            </a:r>
            <a:r>
              <a:rPr lang="zh-CN" altLang="en-US" sz="2800" dirty="0">
                <a:solidFill>
                  <a:schemeClr val="tx1">
                    <a:lumMod val="85000"/>
                    <a:lumOff val="15000"/>
                  </a:schemeClr>
                </a:solidFill>
                <a:cs typeface="+mn-ea"/>
                <a:sym typeface="+mn-lt"/>
              </a:rPr>
              <a:t> </a:t>
            </a:r>
            <a:r>
              <a:rPr lang="en-US" altLang="zh-CN" sz="2800" dirty="0">
                <a:solidFill>
                  <a:schemeClr val="tx1">
                    <a:lumMod val="85000"/>
                    <a:lumOff val="15000"/>
                  </a:schemeClr>
                </a:solidFill>
                <a:cs typeface="+mn-ea"/>
                <a:sym typeface="+mn-lt"/>
              </a:rPr>
              <a:t>Attack</a:t>
            </a:r>
            <a:endParaRPr lang="zh-CN" altLang="en-US" sz="2800" dirty="0">
              <a:solidFill>
                <a:schemeClr val="tx1">
                  <a:lumMod val="85000"/>
                  <a:lumOff val="15000"/>
                </a:schemeClr>
              </a:solidFill>
              <a:cs typeface="+mn-ea"/>
              <a:sym typeface="+mn-lt"/>
            </a:endParaRPr>
          </a:p>
        </p:txBody>
      </p:sp>
      <p:sp>
        <p:nvSpPr>
          <p:cNvPr id="16" name="文本框 15"/>
          <p:cNvSpPr txBox="1"/>
          <p:nvPr/>
        </p:nvSpPr>
        <p:spPr>
          <a:xfrm>
            <a:off x="7062470" y="1676400"/>
            <a:ext cx="4164330" cy="3897630"/>
          </a:xfrm>
          <a:prstGeom prst="rect">
            <a:avLst/>
          </a:prstGeom>
          <a:noFill/>
        </p:spPr>
        <p:txBody>
          <a:bodyPr wrap="square" rtlCol="0">
            <a:noAutofit/>
          </a:bodyPr>
          <a:lstStyle/>
          <a:p>
            <a:pPr>
              <a:lnSpc>
                <a:spcPts val="2000"/>
              </a:lnSpc>
            </a:pPr>
            <a:r>
              <a:rPr lang="en-US" sz="1800">
                <a:latin typeface="Calibri" panose="020F0502020204030204" charset="0"/>
                <a:ea typeface="宋体" panose="02010600030101010101" pitchFamily="2" charset="-122"/>
                <a:cs typeface="Times New Roman" panose="02020603050405020304" charset="0"/>
                <a:sym typeface="+mn-lt"/>
              </a:rPr>
              <a:t>A DoS attack is a cyber attack designed to disrupt the availability of a website or network by flooding it with traffic. An attacker uses a single device, or multiple devices controlled by a single.</a:t>
            </a:r>
            <a:endParaRPr lang="en-US" sz="1800">
              <a:latin typeface="Calibri" panose="020F0502020204030204" charset="0"/>
              <a:ea typeface="宋体" panose="02010600030101010101" pitchFamily="2" charset="-122"/>
              <a:cs typeface="Times New Roman" panose="02020603050405020304" charset="0"/>
              <a:sym typeface="+mn-lt"/>
            </a:endParaRPr>
          </a:p>
          <a:p>
            <a:pPr>
              <a:lnSpc>
                <a:spcPts val="2000"/>
              </a:lnSpc>
            </a:pPr>
            <a:endParaRPr lang="en-US" sz="1800">
              <a:latin typeface="Calibri" panose="020F0502020204030204" charset="0"/>
              <a:ea typeface="宋体" panose="02010600030101010101" pitchFamily="2" charset="-122"/>
              <a:cs typeface="Times New Roman" panose="02020603050405020304" charset="0"/>
              <a:sym typeface="+mn-lt"/>
            </a:endParaRPr>
          </a:p>
          <a:p>
            <a:pPr>
              <a:lnSpc>
                <a:spcPts val="2000"/>
              </a:lnSpc>
            </a:pPr>
            <a:r>
              <a:rPr lang="en-US" sz="1800">
                <a:latin typeface="Calibri" panose="020F0502020204030204" charset="0"/>
                <a:ea typeface="宋体" panose="02010600030101010101" pitchFamily="2" charset="-122"/>
                <a:cs typeface="Times New Roman" panose="02020603050405020304" charset="0"/>
                <a:sym typeface="+mn-lt"/>
              </a:rPr>
              <a:t>person, to deliver large amounts of traffic to the target system. This prevents users from using the target system, which can lead to significant financial loss or reputational damage.</a:t>
            </a:r>
            <a:endParaRPr lang="en-US" sz="1800">
              <a:latin typeface="Calibri" panose="020F0502020204030204" charset="0"/>
              <a:ea typeface="宋体" panose="02010600030101010101" pitchFamily="2" charset="-122"/>
              <a:cs typeface="Times New Roman" panose="02020603050405020304" charset="0"/>
              <a:sym typeface="+mn-lt"/>
            </a:endParaRPr>
          </a:p>
        </p:txBody>
      </p:sp>
      <p:sp>
        <p:nvSpPr>
          <p:cNvPr id="21" name="layers_149786"/>
          <p:cNvSpPr>
            <a:spLocks noChangeAspect="1"/>
          </p:cNvSpPr>
          <p:nvPr/>
        </p:nvSpPr>
        <p:spPr bwMode="auto">
          <a:xfrm>
            <a:off x="5790239" y="5497125"/>
            <a:ext cx="850669" cy="849290"/>
          </a:xfrm>
          <a:custGeom>
            <a:avLst/>
            <a:gdLst>
              <a:gd name="connsiteX0" fmla="*/ 116362 w 609685"/>
              <a:gd name="connsiteY0" fmla="*/ 478151 h 608697"/>
              <a:gd name="connsiteX1" fmla="*/ 136291 w 609685"/>
              <a:gd name="connsiteY1" fmla="*/ 478151 h 608697"/>
              <a:gd name="connsiteX2" fmla="*/ 160964 w 609685"/>
              <a:gd name="connsiteY2" fmla="*/ 481466 h 608697"/>
              <a:gd name="connsiteX3" fmla="*/ 168651 w 609685"/>
              <a:gd name="connsiteY3" fmla="*/ 495391 h 608697"/>
              <a:gd name="connsiteX4" fmla="*/ 161344 w 609685"/>
              <a:gd name="connsiteY4" fmla="*/ 509410 h 608697"/>
              <a:gd name="connsiteX5" fmla="*/ 139612 w 609685"/>
              <a:gd name="connsiteY5" fmla="*/ 513010 h 608697"/>
              <a:gd name="connsiteX6" fmla="*/ 116362 w 609685"/>
              <a:gd name="connsiteY6" fmla="*/ 513010 h 608697"/>
              <a:gd name="connsiteX7" fmla="*/ 116362 w 609685"/>
              <a:gd name="connsiteY7" fmla="*/ 418806 h 608697"/>
              <a:gd name="connsiteX8" fmla="*/ 132676 w 609685"/>
              <a:gd name="connsiteY8" fmla="*/ 418806 h 608697"/>
              <a:gd name="connsiteX9" fmla="*/ 153923 w 609685"/>
              <a:gd name="connsiteY9" fmla="*/ 422033 h 608697"/>
              <a:gd name="connsiteX10" fmla="*/ 160183 w 609685"/>
              <a:gd name="connsiteY10" fmla="*/ 435414 h 608697"/>
              <a:gd name="connsiteX11" fmla="*/ 153354 w 609685"/>
              <a:gd name="connsiteY11" fmla="*/ 448511 h 608697"/>
              <a:gd name="connsiteX12" fmla="*/ 132392 w 609685"/>
              <a:gd name="connsiteY12" fmla="*/ 451548 h 608697"/>
              <a:gd name="connsiteX13" fmla="*/ 116362 w 609685"/>
              <a:gd name="connsiteY13" fmla="*/ 451548 h 608697"/>
              <a:gd name="connsiteX14" fmla="*/ 82548 w 609685"/>
              <a:gd name="connsiteY14" fmla="*/ 390202 h 608697"/>
              <a:gd name="connsiteX15" fmla="*/ 82548 w 609685"/>
              <a:gd name="connsiteY15" fmla="*/ 541614 h 608697"/>
              <a:gd name="connsiteX16" fmla="*/ 148871 w 609685"/>
              <a:gd name="connsiteY16" fmla="*/ 541614 h 608697"/>
              <a:gd name="connsiteX17" fmla="*/ 192707 w 609685"/>
              <a:gd name="connsiteY17" fmla="*/ 527496 h 608697"/>
              <a:gd name="connsiteX18" fmla="*/ 203524 w 609685"/>
              <a:gd name="connsiteY18" fmla="*/ 499544 h 608697"/>
              <a:gd name="connsiteX19" fmla="*/ 195174 w 609685"/>
              <a:gd name="connsiteY19" fmla="*/ 475667 h 608697"/>
              <a:gd name="connsiteX20" fmla="*/ 172687 w 609685"/>
              <a:gd name="connsiteY20" fmla="*/ 462971 h 608697"/>
              <a:gd name="connsiteX21" fmla="*/ 178190 w 609685"/>
              <a:gd name="connsiteY21" fmla="*/ 460507 h 608697"/>
              <a:gd name="connsiteX22" fmla="*/ 183599 w 609685"/>
              <a:gd name="connsiteY22" fmla="*/ 456717 h 608697"/>
              <a:gd name="connsiteX23" fmla="*/ 195079 w 609685"/>
              <a:gd name="connsiteY23" fmla="*/ 430282 h 608697"/>
              <a:gd name="connsiteX24" fmla="*/ 184832 w 609685"/>
              <a:gd name="connsiteY24" fmla="*/ 403846 h 608697"/>
              <a:gd name="connsiteX25" fmla="*/ 168038 w 609685"/>
              <a:gd name="connsiteY25" fmla="*/ 393898 h 608697"/>
              <a:gd name="connsiteX26" fmla="*/ 141470 w 609685"/>
              <a:gd name="connsiteY26" fmla="*/ 390202 h 608697"/>
              <a:gd name="connsiteX27" fmla="*/ 475236 w 609685"/>
              <a:gd name="connsiteY27" fmla="*/ 387644 h 608697"/>
              <a:gd name="connsiteX28" fmla="*/ 418781 w 609685"/>
              <a:gd name="connsiteY28" fmla="*/ 410100 h 608697"/>
              <a:gd name="connsiteX29" fmla="*/ 395629 w 609685"/>
              <a:gd name="connsiteY29" fmla="*/ 466287 h 608697"/>
              <a:gd name="connsiteX30" fmla="*/ 418306 w 609685"/>
              <a:gd name="connsiteY30" fmla="*/ 522095 h 608697"/>
              <a:gd name="connsiteX31" fmla="*/ 475995 w 609685"/>
              <a:gd name="connsiteY31" fmla="*/ 544172 h 608697"/>
              <a:gd name="connsiteX32" fmla="*/ 536815 w 609685"/>
              <a:gd name="connsiteY32" fmla="*/ 515178 h 608697"/>
              <a:gd name="connsiteX33" fmla="*/ 515182 w 609685"/>
              <a:gd name="connsiteY33" fmla="*/ 492817 h 608697"/>
              <a:gd name="connsiteX34" fmla="*/ 474382 w 609685"/>
              <a:gd name="connsiteY34" fmla="*/ 512525 h 608697"/>
              <a:gd name="connsiteX35" fmla="*/ 443355 w 609685"/>
              <a:gd name="connsiteY35" fmla="*/ 499734 h 608697"/>
              <a:gd name="connsiteX36" fmla="*/ 430546 w 609685"/>
              <a:gd name="connsiteY36" fmla="*/ 465908 h 608697"/>
              <a:gd name="connsiteX37" fmla="*/ 444114 w 609685"/>
              <a:gd name="connsiteY37" fmla="*/ 432366 h 608697"/>
              <a:gd name="connsiteX38" fmla="*/ 476754 w 609685"/>
              <a:gd name="connsiteY38" fmla="*/ 419859 h 608697"/>
              <a:gd name="connsiteX39" fmla="*/ 516700 w 609685"/>
              <a:gd name="connsiteY39" fmla="*/ 439757 h 608697"/>
              <a:gd name="connsiteX40" fmla="*/ 537669 w 609685"/>
              <a:gd name="connsiteY40" fmla="*/ 415974 h 608697"/>
              <a:gd name="connsiteX41" fmla="*/ 475236 w 609685"/>
              <a:gd name="connsiteY41" fmla="*/ 387644 h 608697"/>
              <a:gd name="connsiteX42" fmla="*/ 358340 w 609685"/>
              <a:gd name="connsiteY42" fmla="*/ 323119 h 608697"/>
              <a:gd name="connsiteX43" fmla="*/ 575148 w 609685"/>
              <a:gd name="connsiteY43" fmla="*/ 323119 h 608697"/>
              <a:gd name="connsiteX44" fmla="*/ 609685 w 609685"/>
              <a:gd name="connsiteY44" fmla="*/ 357608 h 608697"/>
              <a:gd name="connsiteX45" fmla="*/ 609685 w 609685"/>
              <a:gd name="connsiteY45" fmla="*/ 574113 h 608697"/>
              <a:gd name="connsiteX46" fmla="*/ 575148 w 609685"/>
              <a:gd name="connsiteY46" fmla="*/ 608697 h 608697"/>
              <a:gd name="connsiteX47" fmla="*/ 358340 w 609685"/>
              <a:gd name="connsiteY47" fmla="*/ 608697 h 608697"/>
              <a:gd name="connsiteX48" fmla="*/ 323613 w 609685"/>
              <a:gd name="connsiteY48" fmla="*/ 574113 h 608697"/>
              <a:gd name="connsiteX49" fmla="*/ 323613 w 609685"/>
              <a:gd name="connsiteY49" fmla="*/ 357608 h 608697"/>
              <a:gd name="connsiteX50" fmla="*/ 358340 w 609685"/>
              <a:gd name="connsiteY50" fmla="*/ 323119 h 608697"/>
              <a:gd name="connsiteX51" fmla="*/ 34537 w 609685"/>
              <a:gd name="connsiteY51" fmla="*/ 323119 h 608697"/>
              <a:gd name="connsiteX52" fmla="*/ 251345 w 609685"/>
              <a:gd name="connsiteY52" fmla="*/ 323119 h 608697"/>
              <a:gd name="connsiteX53" fmla="*/ 286072 w 609685"/>
              <a:gd name="connsiteY53" fmla="*/ 357608 h 608697"/>
              <a:gd name="connsiteX54" fmla="*/ 286072 w 609685"/>
              <a:gd name="connsiteY54" fmla="*/ 574113 h 608697"/>
              <a:gd name="connsiteX55" fmla="*/ 251345 w 609685"/>
              <a:gd name="connsiteY55" fmla="*/ 608697 h 608697"/>
              <a:gd name="connsiteX56" fmla="*/ 34537 w 609685"/>
              <a:gd name="connsiteY56" fmla="*/ 608697 h 608697"/>
              <a:gd name="connsiteX57" fmla="*/ 0 w 609685"/>
              <a:gd name="connsiteY57" fmla="*/ 574113 h 608697"/>
              <a:gd name="connsiteX58" fmla="*/ 0 w 609685"/>
              <a:gd name="connsiteY58" fmla="*/ 357608 h 608697"/>
              <a:gd name="connsiteX59" fmla="*/ 34537 w 609685"/>
              <a:gd name="connsiteY59" fmla="*/ 323119 h 608697"/>
              <a:gd name="connsiteX60" fmla="*/ 304962 w 609685"/>
              <a:gd name="connsiteY60" fmla="*/ 112128 h 608697"/>
              <a:gd name="connsiteX61" fmla="*/ 323754 w 609685"/>
              <a:gd name="connsiteY61" fmla="*/ 156090 h 608697"/>
              <a:gd name="connsiteX62" fmla="*/ 285790 w 609685"/>
              <a:gd name="connsiteY62" fmla="*/ 156090 h 608697"/>
              <a:gd name="connsiteX63" fmla="*/ 288472 w 609685"/>
              <a:gd name="connsiteY63" fmla="*/ 67100 h 608697"/>
              <a:gd name="connsiteX64" fmla="*/ 222992 w 609685"/>
              <a:gd name="connsiteY64" fmla="*/ 218454 h 608697"/>
              <a:gd name="connsiteX65" fmla="*/ 258959 w 609685"/>
              <a:gd name="connsiteY65" fmla="*/ 218454 h 608697"/>
              <a:gd name="connsiteX66" fmla="*/ 273099 w 609685"/>
              <a:gd name="connsiteY66" fmla="*/ 185757 h 608697"/>
              <a:gd name="connsiteX67" fmla="*/ 336586 w 609685"/>
              <a:gd name="connsiteY67" fmla="*/ 185757 h 608697"/>
              <a:gd name="connsiteX68" fmla="*/ 350726 w 609685"/>
              <a:gd name="connsiteY68" fmla="*/ 218454 h 608697"/>
              <a:gd name="connsiteX69" fmla="*/ 386693 w 609685"/>
              <a:gd name="connsiteY69" fmla="*/ 218454 h 608697"/>
              <a:gd name="connsiteX70" fmla="*/ 321213 w 609685"/>
              <a:gd name="connsiteY70" fmla="*/ 67100 h 608697"/>
              <a:gd name="connsiteX71" fmla="*/ 196420 w 609685"/>
              <a:gd name="connsiteY71" fmla="*/ 0 h 608697"/>
              <a:gd name="connsiteX72" fmla="*/ 413265 w 609685"/>
              <a:gd name="connsiteY72" fmla="*/ 0 h 608697"/>
              <a:gd name="connsiteX73" fmla="*/ 447808 w 609685"/>
              <a:gd name="connsiteY73" fmla="*/ 34498 h 608697"/>
              <a:gd name="connsiteX74" fmla="*/ 447808 w 609685"/>
              <a:gd name="connsiteY74" fmla="*/ 251056 h 608697"/>
              <a:gd name="connsiteX75" fmla="*/ 413265 w 609685"/>
              <a:gd name="connsiteY75" fmla="*/ 285649 h 608697"/>
              <a:gd name="connsiteX76" fmla="*/ 196420 w 609685"/>
              <a:gd name="connsiteY76" fmla="*/ 285649 h 608697"/>
              <a:gd name="connsiteX77" fmla="*/ 161877 w 609685"/>
              <a:gd name="connsiteY77" fmla="*/ 251056 h 608697"/>
              <a:gd name="connsiteX78" fmla="*/ 161877 w 609685"/>
              <a:gd name="connsiteY78" fmla="*/ 34498 h 608697"/>
              <a:gd name="connsiteX79" fmla="*/ 196420 w 609685"/>
              <a:gd name="connsiteY79" fmla="*/ 0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9685" h="608697">
                <a:moveTo>
                  <a:pt x="116362" y="478151"/>
                </a:moveTo>
                <a:lnTo>
                  <a:pt x="136291" y="478151"/>
                </a:lnTo>
                <a:cubicBezTo>
                  <a:pt x="147584" y="478151"/>
                  <a:pt x="155840" y="479288"/>
                  <a:pt x="160964" y="481466"/>
                </a:cubicBezTo>
                <a:cubicBezTo>
                  <a:pt x="166089" y="483740"/>
                  <a:pt x="168651" y="488381"/>
                  <a:pt x="168651" y="495391"/>
                </a:cubicBezTo>
                <a:cubicBezTo>
                  <a:pt x="168651" y="502401"/>
                  <a:pt x="166184" y="507042"/>
                  <a:pt x="161344" y="509410"/>
                </a:cubicBezTo>
                <a:cubicBezTo>
                  <a:pt x="156504" y="511779"/>
                  <a:pt x="149292" y="513010"/>
                  <a:pt x="139612" y="513010"/>
                </a:cubicBezTo>
                <a:lnTo>
                  <a:pt x="116362" y="513010"/>
                </a:lnTo>
                <a:close/>
                <a:moveTo>
                  <a:pt x="116362" y="418806"/>
                </a:moveTo>
                <a:lnTo>
                  <a:pt x="132676" y="418806"/>
                </a:lnTo>
                <a:cubicBezTo>
                  <a:pt x="142636" y="418806"/>
                  <a:pt x="149655" y="419850"/>
                  <a:pt x="153923" y="422033"/>
                </a:cubicBezTo>
                <a:cubicBezTo>
                  <a:pt x="158096" y="424216"/>
                  <a:pt x="160183" y="428676"/>
                  <a:pt x="160183" y="435414"/>
                </a:cubicBezTo>
                <a:cubicBezTo>
                  <a:pt x="160183" y="442058"/>
                  <a:pt x="157907" y="446518"/>
                  <a:pt x="153354" y="448511"/>
                </a:cubicBezTo>
                <a:cubicBezTo>
                  <a:pt x="148801" y="450504"/>
                  <a:pt x="141782" y="451548"/>
                  <a:pt x="132392" y="451548"/>
                </a:cubicBezTo>
                <a:lnTo>
                  <a:pt x="116362" y="451548"/>
                </a:lnTo>
                <a:close/>
                <a:moveTo>
                  <a:pt x="82548" y="390202"/>
                </a:moveTo>
                <a:lnTo>
                  <a:pt x="82548" y="541614"/>
                </a:lnTo>
                <a:lnTo>
                  <a:pt x="148871" y="541614"/>
                </a:lnTo>
                <a:cubicBezTo>
                  <a:pt x="169746" y="541614"/>
                  <a:pt x="184263" y="536876"/>
                  <a:pt x="192707" y="527496"/>
                </a:cubicBezTo>
                <a:cubicBezTo>
                  <a:pt x="199918" y="519442"/>
                  <a:pt x="203524" y="510062"/>
                  <a:pt x="203524" y="499544"/>
                </a:cubicBezTo>
                <a:cubicBezTo>
                  <a:pt x="203524" y="490069"/>
                  <a:pt x="200772" y="482016"/>
                  <a:pt x="195174" y="475667"/>
                </a:cubicBezTo>
                <a:cubicBezTo>
                  <a:pt x="189576" y="469224"/>
                  <a:pt x="182080" y="464960"/>
                  <a:pt x="172687" y="462971"/>
                </a:cubicBezTo>
                <a:cubicBezTo>
                  <a:pt x="175344" y="461834"/>
                  <a:pt x="177146" y="460981"/>
                  <a:pt x="178190" y="460507"/>
                </a:cubicBezTo>
                <a:cubicBezTo>
                  <a:pt x="179139" y="459939"/>
                  <a:pt x="180942" y="458707"/>
                  <a:pt x="183599" y="456717"/>
                </a:cubicBezTo>
                <a:cubicBezTo>
                  <a:pt x="191189" y="450937"/>
                  <a:pt x="195079" y="442126"/>
                  <a:pt x="195079" y="430282"/>
                </a:cubicBezTo>
                <a:cubicBezTo>
                  <a:pt x="195079" y="420428"/>
                  <a:pt x="191664" y="411616"/>
                  <a:pt x="184832" y="403846"/>
                </a:cubicBezTo>
                <a:cubicBezTo>
                  <a:pt x="181132" y="399677"/>
                  <a:pt x="175533" y="396361"/>
                  <a:pt x="168038" y="393898"/>
                </a:cubicBezTo>
                <a:cubicBezTo>
                  <a:pt x="160637" y="391434"/>
                  <a:pt x="151813" y="390202"/>
                  <a:pt x="141470" y="390202"/>
                </a:cubicBezTo>
                <a:close/>
                <a:moveTo>
                  <a:pt x="475236" y="387644"/>
                </a:moveTo>
                <a:cubicBezTo>
                  <a:pt x="452938" y="387644"/>
                  <a:pt x="434152" y="395129"/>
                  <a:pt x="418781" y="410100"/>
                </a:cubicBezTo>
                <a:cubicBezTo>
                  <a:pt x="403315" y="425165"/>
                  <a:pt x="395629" y="443831"/>
                  <a:pt x="395629" y="466287"/>
                </a:cubicBezTo>
                <a:cubicBezTo>
                  <a:pt x="395629" y="488743"/>
                  <a:pt x="403220" y="507314"/>
                  <a:pt x="418306" y="522095"/>
                </a:cubicBezTo>
                <a:cubicBezTo>
                  <a:pt x="433393" y="536781"/>
                  <a:pt x="452654" y="544172"/>
                  <a:pt x="475995" y="544172"/>
                </a:cubicBezTo>
                <a:cubicBezTo>
                  <a:pt x="499336" y="544172"/>
                  <a:pt x="519641" y="534507"/>
                  <a:pt x="536815" y="515178"/>
                </a:cubicBezTo>
                <a:lnTo>
                  <a:pt x="515182" y="492817"/>
                </a:lnTo>
                <a:cubicBezTo>
                  <a:pt x="504555" y="505987"/>
                  <a:pt x="490986" y="512525"/>
                  <a:pt x="474382" y="512525"/>
                </a:cubicBezTo>
                <a:cubicBezTo>
                  <a:pt x="462237" y="512525"/>
                  <a:pt x="451895" y="508356"/>
                  <a:pt x="443355" y="499734"/>
                </a:cubicBezTo>
                <a:cubicBezTo>
                  <a:pt x="434816" y="491301"/>
                  <a:pt x="430546" y="479931"/>
                  <a:pt x="430546" y="465908"/>
                </a:cubicBezTo>
                <a:cubicBezTo>
                  <a:pt x="430546" y="451790"/>
                  <a:pt x="435100" y="440610"/>
                  <a:pt x="444114" y="432366"/>
                </a:cubicBezTo>
                <a:cubicBezTo>
                  <a:pt x="453128" y="424028"/>
                  <a:pt x="464040" y="419859"/>
                  <a:pt x="476754" y="419859"/>
                </a:cubicBezTo>
                <a:cubicBezTo>
                  <a:pt x="492694" y="419859"/>
                  <a:pt x="505978" y="426492"/>
                  <a:pt x="516700" y="439757"/>
                </a:cubicBezTo>
                <a:lnTo>
                  <a:pt x="537669" y="415974"/>
                </a:lnTo>
                <a:cubicBezTo>
                  <a:pt x="520969" y="397024"/>
                  <a:pt x="500095" y="387644"/>
                  <a:pt x="475236" y="387644"/>
                </a:cubicBezTo>
                <a:close/>
                <a:moveTo>
                  <a:pt x="358340" y="323119"/>
                </a:moveTo>
                <a:lnTo>
                  <a:pt x="575148" y="323119"/>
                </a:lnTo>
                <a:cubicBezTo>
                  <a:pt x="594124" y="323119"/>
                  <a:pt x="609685" y="338563"/>
                  <a:pt x="609685" y="357608"/>
                </a:cubicBezTo>
                <a:lnTo>
                  <a:pt x="609685" y="574113"/>
                </a:lnTo>
                <a:cubicBezTo>
                  <a:pt x="609685" y="593158"/>
                  <a:pt x="594124" y="608697"/>
                  <a:pt x="575148" y="608697"/>
                </a:cubicBezTo>
                <a:lnTo>
                  <a:pt x="358340" y="608697"/>
                </a:lnTo>
                <a:cubicBezTo>
                  <a:pt x="339174" y="608697"/>
                  <a:pt x="323613" y="593158"/>
                  <a:pt x="323613" y="574113"/>
                </a:cubicBezTo>
                <a:lnTo>
                  <a:pt x="323613" y="357608"/>
                </a:lnTo>
                <a:cubicBezTo>
                  <a:pt x="323613" y="338563"/>
                  <a:pt x="339174" y="323119"/>
                  <a:pt x="358340" y="323119"/>
                </a:cubicBezTo>
                <a:close/>
                <a:moveTo>
                  <a:pt x="34537" y="323119"/>
                </a:moveTo>
                <a:lnTo>
                  <a:pt x="251345" y="323119"/>
                </a:lnTo>
                <a:cubicBezTo>
                  <a:pt x="270511" y="323119"/>
                  <a:pt x="286072" y="338563"/>
                  <a:pt x="286072" y="357608"/>
                </a:cubicBezTo>
                <a:lnTo>
                  <a:pt x="286072" y="574113"/>
                </a:lnTo>
                <a:cubicBezTo>
                  <a:pt x="286072" y="593158"/>
                  <a:pt x="270511" y="608697"/>
                  <a:pt x="251345" y="608697"/>
                </a:cubicBezTo>
                <a:lnTo>
                  <a:pt x="34537" y="608697"/>
                </a:lnTo>
                <a:cubicBezTo>
                  <a:pt x="15561" y="608697"/>
                  <a:pt x="0" y="593158"/>
                  <a:pt x="0" y="574113"/>
                </a:cubicBezTo>
                <a:lnTo>
                  <a:pt x="0" y="357608"/>
                </a:lnTo>
                <a:cubicBezTo>
                  <a:pt x="0" y="338563"/>
                  <a:pt x="15561" y="323119"/>
                  <a:pt x="34537" y="323119"/>
                </a:cubicBezTo>
                <a:close/>
                <a:moveTo>
                  <a:pt x="304962" y="112128"/>
                </a:moveTo>
                <a:lnTo>
                  <a:pt x="323754" y="156090"/>
                </a:lnTo>
                <a:lnTo>
                  <a:pt x="285790" y="156090"/>
                </a:lnTo>
                <a:close/>
                <a:moveTo>
                  <a:pt x="288472" y="67100"/>
                </a:moveTo>
                <a:lnTo>
                  <a:pt x="222992" y="218454"/>
                </a:lnTo>
                <a:lnTo>
                  <a:pt x="258959" y="218454"/>
                </a:lnTo>
                <a:lnTo>
                  <a:pt x="273099" y="185757"/>
                </a:lnTo>
                <a:lnTo>
                  <a:pt x="336586" y="185757"/>
                </a:lnTo>
                <a:lnTo>
                  <a:pt x="350726" y="218454"/>
                </a:lnTo>
                <a:lnTo>
                  <a:pt x="386693" y="218454"/>
                </a:lnTo>
                <a:lnTo>
                  <a:pt x="321213" y="67100"/>
                </a:lnTo>
                <a:close/>
                <a:moveTo>
                  <a:pt x="196420" y="0"/>
                </a:moveTo>
                <a:lnTo>
                  <a:pt x="413265" y="0"/>
                </a:lnTo>
                <a:cubicBezTo>
                  <a:pt x="432339" y="0"/>
                  <a:pt x="447808" y="15448"/>
                  <a:pt x="447808" y="34498"/>
                </a:cubicBezTo>
                <a:lnTo>
                  <a:pt x="447808" y="251056"/>
                </a:lnTo>
                <a:cubicBezTo>
                  <a:pt x="447808" y="270201"/>
                  <a:pt x="432339" y="285649"/>
                  <a:pt x="413265" y="285649"/>
                </a:cubicBezTo>
                <a:lnTo>
                  <a:pt x="196420" y="285649"/>
                </a:lnTo>
                <a:cubicBezTo>
                  <a:pt x="177346" y="285649"/>
                  <a:pt x="161877" y="270201"/>
                  <a:pt x="161877" y="251056"/>
                </a:cubicBezTo>
                <a:lnTo>
                  <a:pt x="161877" y="34498"/>
                </a:lnTo>
                <a:cubicBezTo>
                  <a:pt x="161877" y="15448"/>
                  <a:pt x="177346" y="0"/>
                  <a:pt x="196420" y="0"/>
                </a:cubicBezTo>
                <a:close/>
              </a:path>
            </a:pathLst>
          </a:custGeom>
          <a:solidFill>
            <a:srgbClr val="2871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pic>
        <p:nvPicPr>
          <p:cNvPr id="6" name="图片 5" descr="upload_post_object_v2_453689775"/>
          <p:cNvPicPr>
            <a:picLocks noChangeAspect="1"/>
          </p:cNvPicPr>
          <p:nvPr/>
        </p:nvPicPr>
        <p:blipFill>
          <a:blip r:embed="rId4"/>
          <a:stretch>
            <a:fillRect/>
          </a:stretch>
        </p:blipFill>
        <p:spPr>
          <a:xfrm>
            <a:off x="811696" y="1209942"/>
            <a:ext cx="2997930" cy="3212865"/>
          </a:xfrm>
          <a:prstGeom prst="rect">
            <a:avLst/>
          </a:prstGeom>
        </p:spPr>
      </p:pic>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923936" y="491840"/>
            <a:ext cx="2790190" cy="521970"/>
          </a:xfrm>
          <a:prstGeom prst="rect">
            <a:avLst/>
          </a:prstGeom>
        </p:spPr>
        <p:txBody>
          <a:bodyPr wrap="none">
            <a:spAutoFit/>
          </a:bodyPr>
          <a:lstStyle/>
          <a:p>
            <a:pPr algn="dist"/>
            <a:r>
              <a:rPr lang="en-US" altLang="zh-CN" sz="2800" spc="100" dirty="0">
                <a:solidFill>
                  <a:srgbClr val="023246"/>
                </a:solidFill>
                <a:cs typeface="+mn-ea"/>
                <a:sym typeface="+mn-lt"/>
              </a:rPr>
              <a:t>System security</a:t>
            </a:r>
            <a:endParaRPr lang="zh-CN" altLang="en-US" sz="4000" dirty="0">
              <a:solidFill>
                <a:schemeClr val="tx1">
                  <a:lumMod val="75000"/>
                  <a:lumOff val="25000"/>
                </a:schemeClr>
              </a:solidFill>
              <a:cs typeface="+mn-ea"/>
              <a:sym typeface="+mn-lt"/>
            </a:endParaRPr>
          </a:p>
        </p:txBody>
      </p:sp>
      <p:sp>
        <p:nvSpPr>
          <p:cNvPr id="10" name="矩形 9"/>
          <p:cNvSpPr/>
          <p:nvPr/>
        </p:nvSpPr>
        <p:spPr>
          <a:xfrm>
            <a:off x="482887" y="491909"/>
            <a:ext cx="309880" cy="521970"/>
          </a:xfrm>
          <a:prstGeom prst="rect">
            <a:avLst/>
          </a:prstGeom>
        </p:spPr>
        <p:txBody>
          <a:bodyPr wrap="none">
            <a:spAutoFit/>
          </a:bodyPr>
          <a:lstStyle/>
          <a:p>
            <a:endParaRPr lang="zh-CN" altLang="en-US" sz="2800" dirty="0">
              <a:solidFill>
                <a:schemeClr val="tx1">
                  <a:lumMod val="85000"/>
                  <a:lumOff val="15000"/>
                </a:schemeClr>
              </a:solidFill>
              <a:cs typeface="+mn-ea"/>
              <a:sym typeface="+mn-lt"/>
            </a:endParaRPr>
          </a:p>
        </p:txBody>
      </p:sp>
      <p:sp>
        <p:nvSpPr>
          <p:cNvPr id="14" name="矩形 13"/>
          <p:cNvSpPr/>
          <p:nvPr/>
        </p:nvSpPr>
        <p:spPr>
          <a:xfrm>
            <a:off x="2013153" y="1036685"/>
            <a:ext cx="3089275" cy="706755"/>
          </a:xfrm>
          <a:prstGeom prst="rect">
            <a:avLst/>
          </a:prstGeom>
        </p:spPr>
        <p:txBody>
          <a:bodyPr wrap="none">
            <a:spAutoFit/>
          </a:bodyPr>
          <a:lstStyle/>
          <a:p>
            <a:r>
              <a:rPr lang="en-US" altLang="zh-CN" sz="4000" spc="100" dirty="0">
                <a:solidFill>
                  <a:srgbClr val="023246"/>
                </a:solidFill>
                <a:cs typeface="+mn-ea"/>
                <a:sym typeface="+mn-lt"/>
              </a:rPr>
              <a:t>DDos attack</a:t>
            </a:r>
            <a:endParaRPr lang="zh-CN" altLang="en-US" sz="4000" spc="100" dirty="0">
              <a:solidFill>
                <a:srgbClr val="023246"/>
              </a:solidFill>
              <a:cs typeface="+mn-ea"/>
              <a:sym typeface="+mn-lt"/>
            </a:endParaRPr>
          </a:p>
        </p:txBody>
      </p:sp>
      <p:sp>
        <p:nvSpPr>
          <p:cNvPr id="18" name="layers_149786"/>
          <p:cNvSpPr>
            <a:spLocks noChangeAspect="1"/>
          </p:cNvSpPr>
          <p:nvPr/>
        </p:nvSpPr>
        <p:spPr bwMode="auto">
          <a:xfrm>
            <a:off x="759077" y="1036685"/>
            <a:ext cx="707753" cy="850669"/>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455839 w 606244"/>
              <a:gd name="T31" fmla="*/ 455839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455839 w 606244"/>
              <a:gd name="T41" fmla="*/ 455839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455839 w 606244"/>
              <a:gd name="T61" fmla="*/ 455839 w 606244"/>
              <a:gd name="T62" fmla="*/ 600116 w 606244"/>
              <a:gd name="T63" fmla="*/ 600116 w 606244"/>
              <a:gd name="T64" fmla="*/ 600116 w 606244"/>
              <a:gd name="T65" fmla="*/ 600116 w 606244"/>
              <a:gd name="T66" fmla="*/ 600116 w 606244"/>
              <a:gd name="T67" fmla="*/ 600116 w 606244"/>
              <a:gd name="T68" fmla="*/ 600116 w 606244"/>
              <a:gd name="T6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00" h="4333">
                <a:moveTo>
                  <a:pt x="3266" y="733"/>
                </a:moveTo>
                <a:lnTo>
                  <a:pt x="2400" y="733"/>
                </a:lnTo>
                <a:lnTo>
                  <a:pt x="2400" y="400"/>
                </a:lnTo>
                <a:cubicBezTo>
                  <a:pt x="2400" y="179"/>
                  <a:pt x="2221" y="0"/>
                  <a:pt x="2000" y="0"/>
                </a:cubicBezTo>
                <a:lnTo>
                  <a:pt x="1600" y="0"/>
                </a:lnTo>
                <a:cubicBezTo>
                  <a:pt x="1379" y="0"/>
                  <a:pt x="1200" y="179"/>
                  <a:pt x="1200" y="400"/>
                </a:cubicBezTo>
                <a:lnTo>
                  <a:pt x="1200" y="733"/>
                </a:lnTo>
                <a:lnTo>
                  <a:pt x="333" y="733"/>
                </a:lnTo>
                <a:cubicBezTo>
                  <a:pt x="149" y="733"/>
                  <a:pt x="0" y="883"/>
                  <a:pt x="0" y="1067"/>
                </a:cubicBezTo>
                <a:lnTo>
                  <a:pt x="0" y="4000"/>
                </a:lnTo>
                <a:cubicBezTo>
                  <a:pt x="0" y="4184"/>
                  <a:pt x="149" y="4333"/>
                  <a:pt x="333" y="4333"/>
                </a:cubicBezTo>
                <a:lnTo>
                  <a:pt x="3266" y="4333"/>
                </a:lnTo>
                <a:cubicBezTo>
                  <a:pt x="3450" y="4333"/>
                  <a:pt x="3600" y="4184"/>
                  <a:pt x="3600" y="4000"/>
                </a:cubicBezTo>
                <a:lnTo>
                  <a:pt x="3600" y="1067"/>
                </a:lnTo>
                <a:cubicBezTo>
                  <a:pt x="3600" y="883"/>
                  <a:pt x="3450" y="733"/>
                  <a:pt x="3266" y="733"/>
                </a:cubicBezTo>
                <a:close/>
                <a:moveTo>
                  <a:pt x="2000" y="1200"/>
                </a:moveTo>
                <a:lnTo>
                  <a:pt x="1600" y="1200"/>
                </a:lnTo>
                <a:lnTo>
                  <a:pt x="1600" y="400"/>
                </a:lnTo>
                <a:lnTo>
                  <a:pt x="2000" y="400"/>
                </a:lnTo>
                <a:lnTo>
                  <a:pt x="2000" y="1200"/>
                </a:lnTo>
                <a:close/>
                <a:moveTo>
                  <a:pt x="400" y="2933"/>
                </a:moveTo>
                <a:lnTo>
                  <a:pt x="400" y="2533"/>
                </a:lnTo>
                <a:lnTo>
                  <a:pt x="3200" y="2533"/>
                </a:lnTo>
                <a:lnTo>
                  <a:pt x="3200" y="2933"/>
                </a:lnTo>
                <a:lnTo>
                  <a:pt x="400" y="2933"/>
                </a:lnTo>
                <a:close/>
                <a:moveTo>
                  <a:pt x="400" y="3333"/>
                </a:moveTo>
                <a:lnTo>
                  <a:pt x="2400" y="3333"/>
                </a:lnTo>
                <a:lnTo>
                  <a:pt x="2400" y="3733"/>
                </a:lnTo>
                <a:lnTo>
                  <a:pt x="400" y="3733"/>
                </a:lnTo>
                <a:lnTo>
                  <a:pt x="400" y="3333"/>
                </a:lnTo>
                <a:close/>
                <a:moveTo>
                  <a:pt x="3200" y="2133"/>
                </a:moveTo>
                <a:lnTo>
                  <a:pt x="400" y="2133"/>
                </a:lnTo>
                <a:lnTo>
                  <a:pt x="400" y="1733"/>
                </a:lnTo>
                <a:lnTo>
                  <a:pt x="3200" y="1733"/>
                </a:lnTo>
                <a:lnTo>
                  <a:pt x="3200" y="2133"/>
                </a:lnTo>
                <a:close/>
              </a:path>
            </a:pathLst>
          </a:custGeom>
          <a:solidFill>
            <a:srgbClr val="2871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2" name="文本框 1"/>
          <p:cNvSpPr txBox="1"/>
          <p:nvPr userDrawn="1"/>
        </p:nvSpPr>
        <p:spPr>
          <a:xfrm>
            <a:off x="792926" y="2245120"/>
            <a:ext cx="5889741" cy="991529"/>
          </a:xfrm>
          <a:prstGeom prst="rect">
            <a:avLst/>
          </a:prstGeom>
        </p:spPr>
        <p:txBody>
          <a:bodyPr wrap="none" rtlCol="0">
            <a:noAutofit/>
          </a:bodyPr>
          <a:p>
            <a:pPr algn="l"/>
            <a:r>
              <a:rPr lang="en-US">
                <a:latin typeface="Calibri" panose="020F0502020204030204" charset="0"/>
                <a:ea typeface="宋体" panose="02010600030101010101" pitchFamily="2" charset="-122"/>
                <a:cs typeface="Times New Roman" panose="02020603050405020304" charset="0"/>
                <a:sym typeface="+mn-ea"/>
              </a:rPr>
              <a:t>Similar to DoS attacks, DDoS attacks</a:t>
            </a:r>
            <a:endParaRPr lang="en-US">
              <a:latin typeface="Calibri" panose="020F0502020204030204" charset="0"/>
              <a:ea typeface="宋体" panose="02010600030101010101" pitchFamily="2" charset="-122"/>
              <a:cs typeface="Times New Roman" panose="02020603050405020304" charset="0"/>
            </a:endParaRPr>
          </a:p>
          <a:p>
            <a:pPr algn="l"/>
            <a:r>
              <a:rPr lang="en-US">
                <a:latin typeface="Calibri" panose="020F0502020204030204" charset="0"/>
                <a:ea typeface="宋体" panose="02010600030101010101" pitchFamily="2" charset="-122"/>
                <a:cs typeface="Times New Roman" panose="02020603050405020304" charset="0"/>
                <a:sym typeface="+mn-ea"/>
              </a:rPr>
              <a:t>aim to make a website or network unavailable.</a:t>
            </a:r>
            <a:endParaRPr lang="en-US">
              <a:latin typeface="Calibri" panose="020F0502020204030204" charset="0"/>
              <a:ea typeface="宋体" panose="02010600030101010101" pitchFamily="2" charset="-122"/>
              <a:cs typeface="Times New Roman" panose="02020603050405020304" charset="0"/>
            </a:endParaRPr>
          </a:p>
          <a:p>
            <a:endParaRPr lang="en-US" sz="1800">
              <a:latin typeface="Calibri" panose="020F0502020204030204" charset="0"/>
              <a:ea typeface="宋体" panose="02010600030101010101" pitchFamily="2" charset="-122"/>
              <a:cs typeface="Times New Roman" panose="02020603050405020304" charset="0"/>
            </a:endParaRPr>
          </a:p>
        </p:txBody>
      </p:sp>
      <p:sp>
        <p:nvSpPr>
          <p:cNvPr id="3" name="文本框 2"/>
          <p:cNvSpPr txBox="1"/>
          <p:nvPr userDrawn="1"/>
        </p:nvSpPr>
        <p:spPr>
          <a:xfrm>
            <a:off x="792708" y="3274355"/>
            <a:ext cx="5367233" cy="760427"/>
          </a:xfrm>
          <a:prstGeom prst="rect">
            <a:avLst/>
          </a:prstGeom>
        </p:spPr>
        <p:txBody>
          <a:bodyPr wrap="none" rtlCol="0">
            <a:noAutofit/>
          </a:bodyPr>
          <a:p>
            <a:r>
              <a:rPr lang="en-US" sz="1800">
                <a:latin typeface="Calibri" panose="020F0502020204030204" charset="0"/>
                <a:ea typeface="宋体" panose="02010600030101010101" pitchFamily="2" charset="-122"/>
                <a:cs typeface="Times New Roman" panose="02020603050405020304" charset="0"/>
              </a:rPr>
              <a:t>However, DDoS attacks are more sophisticated </a:t>
            </a:r>
            <a:endParaRPr lang="en-US" sz="1800">
              <a:latin typeface="Calibri" panose="020F0502020204030204" charset="0"/>
              <a:ea typeface="宋体" panose="02010600030101010101" pitchFamily="2" charset="-122"/>
              <a:cs typeface="Times New Roman" panose="02020603050405020304" charset="0"/>
            </a:endParaRPr>
          </a:p>
          <a:p>
            <a:r>
              <a:rPr lang="en-US" sz="1800">
                <a:latin typeface="Calibri" panose="020F0502020204030204" charset="0"/>
                <a:ea typeface="宋体" panose="02010600030101010101" pitchFamily="2" charset="-122"/>
                <a:cs typeface="Times New Roman" panose="02020603050405020304" charset="0"/>
              </a:rPr>
              <a:t>and widespread.</a:t>
            </a:r>
            <a:endParaRPr lang="en-US" sz="1800">
              <a:latin typeface="Calibri" panose="020F0502020204030204" charset="0"/>
              <a:ea typeface="宋体" panose="02010600030101010101" pitchFamily="2" charset="-122"/>
              <a:cs typeface="Times New Roman" panose="02020603050405020304" charset="0"/>
            </a:endParaRPr>
          </a:p>
        </p:txBody>
      </p:sp>
      <p:sp>
        <p:nvSpPr>
          <p:cNvPr id="4" name="文本框 3"/>
          <p:cNvSpPr txBox="1"/>
          <p:nvPr userDrawn="1"/>
        </p:nvSpPr>
        <p:spPr>
          <a:xfrm>
            <a:off x="792708" y="4185522"/>
            <a:ext cx="5549786" cy="995695"/>
          </a:xfrm>
          <a:prstGeom prst="rect">
            <a:avLst/>
          </a:prstGeom>
        </p:spPr>
        <p:txBody>
          <a:bodyPr wrap="none" rtlCol="0">
            <a:noAutofit/>
          </a:bodyPr>
          <a:p>
            <a:r>
              <a:rPr lang="en-US" sz="1800">
                <a:latin typeface="Calibri" panose="020F0502020204030204" charset="0"/>
                <a:ea typeface="宋体" panose="02010600030101010101" pitchFamily="2" charset="-122"/>
                <a:cs typeface="Times New Roman" panose="02020603050405020304" charset="0"/>
              </a:rPr>
              <a:t>They use multiple devices, such as botnets, to </a:t>
            </a:r>
            <a:endParaRPr lang="en-US" sz="1800">
              <a:latin typeface="Calibri" panose="020F0502020204030204" charset="0"/>
              <a:ea typeface="宋体" panose="02010600030101010101" pitchFamily="2" charset="-122"/>
              <a:cs typeface="Times New Roman" panose="02020603050405020304" charset="0"/>
            </a:endParaRPr>
          </a:p>
          <a:p>
            <a:r>
              <a:rPr lang="en-US" sz="1800">
                <a:latin typeface="Calibri" panose="020F0502020204030204" charset="0"/>
                <a:ea typeface="宋体" panose="02010600030101010101" pitchFamily="2" charset="-122"/>
                <a:cs typeface="Times New Roman" panose="02020603050405020304" charset="0"/>
              </a:rPr>
              <a:t>launch coordinated attacks on targeted systems.</a:t>
            </a:r>
            <a:endParaRPr lang="en-US" sz="1800">
              <a:latin typeface="Calibri" panose="020F0502020204030204" charset="0"/>
              <a:ea typeface="宋体" panose="02010600030101010101" pitchFamily="2" charset="-122"/>
              <a:cs typeface="Times New Roman" panose="02020603050405020304" charset="0"/>
            </a:endParaRPr>
          </a:p>
        </p:txBody>
      </p:sp>
      <p:sp>
        <p:nvSpPr>
          <p:cNvPr id="6" name="文本框 5"/>
          <p:cNvSpPr txBox="1"/>
          <p:nvPr userDrawn="1"/>
        </p:nvSpPr>
        <p:spPr>
          <a:xfrm>
            <a:off x="792708" y="5331737"/>
            <a:ext cx="5367233" cy="907474"/>
          </a:xfrm>
          <a:prstGeom prst="rect">
            <a:avLst/>
          </a:prstGeom>
        </p:spPr>
        <p:txBody>
          <a:bodyPr wrap="none" rtlCol="0">
            <a:noAutofit/>
          </a:bodyPr>
          <a:p>
            <a:r>
              <a:rPr lang="en-US" sz="1800">
                <a:latin typeface="Calibri" panose="020F0502020204030204" charset="0"/>
                <a:ea typeface="宋体" panose="02010600030101010101" pitchFamily="2" charset="-122"/>
                <a:cs typeface="Times New Roman" panose="02020603050405020304" charset="0"/>
              </a:rPr>
              <a:t>A botnet is a collection of compromised devices</a:t>
            </a:r>
            <a:endParaRPr lang="en-US" sz="1800">
              <a:latin typeface="Calibri" panose="020F0502020204030204" charset="0"/>
              <a:ea typeface="宋体" panose="02010600030101010101" pitchFamily="2" charset="-122"/>
              <a:cs typeface="Times New Roman" panose="02020603050405020304" charset="0"/>
            </a:endParaRPr>
          </a:p>
          <a:p>
            <a:r>
              <a:rPr lang="en-US" sz="1800">
                <a:latin typeface="Calibri" panose="020F0502020204030204" charset="0"/>
                <a:ea typeface="宋体" panose="02010600030101010101" pitchFamily="2" charset="-122"/>
                <a:cs typeface="Times New Roman" panose="02020603050405020304" charset="0"/>
              </a:rPr>
              <a:t>controlled remotely by an attacker.</a:t>
            </a:r>
            <a:endParaRPr lang="en-US" sz="1800">
              <a:latin typeface="Calibri" panose="020F0502020204030204" charset="0"/>
              <a:ea typeface="宋体" panose="02010600030101010101" pitchFamily="2" charset="-122"/>
              <a:cs typeface="Times New Roman" panose="02020603050405020304" charset="0"/>
            </a:endParaRPr>
          </a:p>
        </p:txBody>
      </p:sp>
      <p:pic>
        <p:nvPicPr>
          <p:cNvPr id="11" name="图片 10" descr="upload_post_object_v2_895925708"/>
          <p:cNvPicPr>
            <a:picLocks noChangeAspect="1"/>
          </p:cNvPicPr>
          <p:nvPr/>
        </p:nvPicPr>
        <p:blipFill>
          <a:blip r:embed="rId1"/>
          <a:stretch>
            <a:fillRect/>
          </a:stretch>
        </p:blipFill>
        <p:spPr>
          <a:xfrm>
            <a:off x="6512774" y="1680612"/>
            <a:ext cx="4766789" cy="4080567"/>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68780" y="965200"/>
            <a:ext cx="3441700" cy="1842770"/>
          </a:xfrm>
          <a:prstGeom prst="rect">
            <a:avLst/>
          </a:prstGeom>
          <a:noFill/>
        </p:spPr>
        <p:txBody>
          <a:bodyPr wrap="square" rtlCol="0">
            <a:noAutofit/>
          </a:bodyPr>
          <a:lstStyle/>
          <a:p>
            <a:pPr>
              <a:lnSpc>
                <a:spcPts val="2000"/>
              </a:lnSpc>
            </a:pPr>
            <a:r>
              <a:rPr lang="en-US" altLang="zh-CN" sz="2000" dirty="0">
                <a:solidFill>
                  <a:srgbClr val="FFFFFF"/>
                </a:solidFill>
                <a:cs typeface="+mn-ea"/>
                <a:sym typeface="+mn-lt"/>
              </a:rPr>
              <a:t>Here are some subtypes of DoS attacks:</a:t>
            </a:r>
            <a:endParaRPr lang="en-US" altLang="zh-CN" sz="2000" dirty="0">
              <a:solidFill>
                <a:srgbClr val="FFFFFF"/>
              </a:solidFill>
              <a:cs typeface="+mn-ea"/>
              <a:sym typeface="+mn-lt"/>
            </a:endParaRPr>
          </a:p>
          <a:p>
            <a:pPr>
              <a:lnSpc>
                <a:spcPts val="2000"/>
              </a:lnSpc>
            </a:pPr>
            <a:endParaRPr lang="en-US" altLang="zh-CN" sz="2000" dirty="0">
              <a:solidFill>
                <a:srgbClr val="FFFFFF"/>
              </a:solidFill>
              <a:cs typeface="+mn-ea"/>
              <a:sym typeface="+mn-lt"/>
            </a:endParaRPr>
          </a:p>
          <a:p>
            <a:pPr>
              <a:lnSpc>
                <a:spcPts val="2000"/>
              </a:lnSpc>
            </a:pPr>
            <a:r>
              <a:rPr lang="en-US" altLang="zh-CN" sz="2000" dirty="0">
                <a:solidFill>
                  <a:srgbClr val="FFFFFF"/>
                </a:solidFill>
                <a:cs typeface="+mn-ea"/>
                <a:sym typeface="+mn-lt"/>
              </a:rPr>
              <a:t>ICMP flood attack;</a:t>
            </a:r>
            <a:endParaRPr lang="en-US" altLang="zh-CN" sz="2000" dirty="0">
              <a:solidFill>
                <a:srgbClr val="FFFFFF"/>
              </a:solidFill>
              <a:cs typeface="+mn-ea"/>
              <a:sym typeface="+mn-lt"/>
            </a:endParaRPr>
          </a:p>
          <a:p>
            <a:pPr>
              <a:lnSpc>
                <a:spcPts val="2000"/>
              </a:lnSpc>
            </a:pPr>
            <a:r>
              <a:rPr lang="en-US" altLang="zh-CN" sz="2000" dirty="0">
                <a:solidFill>
                  <a:srgbClr val="FFFFFF"/>
                </a:solidFill>
                <a:cs typeface="+mn-ea"/>
                <a:sym typeface="+mn-lt"/>
              </a:rPr>
              <a:t>SYN flood attacks;</a:t>
            </a:r>
            <a:endParaRPr lang="en-US" altLang="zh-CN" sz="2000" dirty="0">
              <a:solidFill>
                <a:srgbClr val="FFFFFF"/>
              </a:solidFill>
              <a:cs typeface="+mn-ea"/>
              <a:sym typeface="+mn-lt"/>
            </a:endParaRPr>
          </a:p>
          <a:p>
            <a:pPr>
              <a:lnSpc>
                <a:spcPts val="2000"/>
              </a:lnSpc>
            </a:pPr>
            <a:r>
              <a:rPr lang="en-US" altLang="zh-CN" sz="2000" dirty="0">
                <a:solidFill>
                  <a:srgbClr val="FFFFFF"/>
                </a:solidFill>
                <a:cs typeface="+mn-ea"/>
                <a:sym typeface="+mn-lt"/>
              </a:rPr>
              <a:t>UDP flood attack;</a:t>
            </a:r>
            <a:endParaRPr lang="en-US" altLang="zh-CN" sz="2000" dirty="0">
              <a:solidFill>
                <a:srgbClr val="FFFFFF"/>
              </a:solidFill>
              <a:cs typeface="+mn-ea"/>
              <a:sym typeface="+mn-lt"/>
            </a:endParaRPr>
          </a:p>
          <a:p>
            <a:pPr>
              <a:lnSpc>
                <a:spcPts val="2000"/>
              </a:lnSpc>
            </a:pPr>
            <a:r>
              <a:rPr lang="en-US" altLang="zh-CN" sz="2000" dirty="0">
                <a:solidFill>
                  <a:srgbClr val="FFFFFF"/>
                </a:solidFill>
                <a:cs typeface="+mn-ea"/>
                <a:sym typeface="+mn-lt"/>
              </a:rPr>
              <a:t>Smurf attack;</a:t>
            </a:r>
            <a:endParaRPr lang="en-US" altLang="zh-CN" sz="2000" dirty="0">
              <a:solidFill>
                <a:srgbClr val="FFFFFF"/>
              </a:solidFill>
              <a:cs typeface="+mn-ea"/>
              <a:sym typeface="+mn-lt"/>
            </a:endParaRPr>
          </a:p>
        </p:txBody>
      </p:sp>
      <p:sp>
        <p:nvSpPr>
          <p:cNvPr id="4" name="文本框 3"/>
          <p:cNvSpPr txBox="1"/>
          <p:nvPr/>
        </p:nvSpPr>
        <p:spPr>
          <a:xfrm>
            <a:off x="6102350" y="965835"/>
            <a:ext cx="3860165" cy="1884680"/>
          </a:xfrm>
          <a:prstGeom prst="rect">
            <a:avLst/>
          </a:prstGeom>
          <a:noFill/>
        </p:spPr>
        <p:txBody>
          <a:bodyPr wrap="square" rtlCol="0">
            <a:noAutofit/>
          </a:bodyPr>
          <a:lstStyle/>
          <a:p>
            <a:pPr>
              <a:lnSpc>
                <a:spcPts val="2000"/>
              </a:lnSpc>
            </a:pPr>
            <a:r>
              <a:rPr lang="en-US" altLang="zh-CN" sz="2000" dirty="0">
                <a:solidFill>
                  <a:srgbClr val="FFFFFF"/>
                </a:solidFill>
                <a:cs typeface="+mn-ea"/>
                <a:sym typeface="+mn-lt"/>
              </a:rPr>
              <a:t>It is worth noting that network attacks caused by a single ip address cannot be regarded as ddos attacks. Attacks caused by a single ip address can only be dos attacks.</a:t>
            </a:r>
            <a:endParaRPr lang="en-US" altLang="zh-CN" sz="2000" dirty="0">
              <a:solidFill>
                <a:srgbClr val="FFFFFF"/>
              </a:solidFill>
              <a:cs typeface="+mn-ea"/>
              <a:sym typeface="+mn-lt"/>
            </a:endParaRPr>
          </a:p>
        </p:txBody>
      </p:sp>
      <p:sp>
        <p:nvSpPr>
          <p:cNvPr id="8" name="arrow-pointing-left-circular-button_20407"/>
          <p:cNvSpPr>
            <a:spLocks noChangeAspect="1"/>
          </p:cNvSpPr>
          <p:nvPr/>
        </p:nvSpPr>
        <p:spPr bwMode="auto">
          <a:xfrm>
            <a:off x="10548009" y="5579790"/>
            <a:ext cx="629693" cy="628891"/>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cs typeface="+mn-ea"/>
              <a:sym typeface="+mn-lt"/>
            </a:endParaRPr>
          </a:p>
        </p:txBody>
      </p:sp>
      <p:sp>
        <p:nvSpPr>
          <p:cNvPr id="9" name="矩形 8"/>
          <p:cNvSpPr/>
          <p:nvPr/>
        </p:nvSpPr>
        <p:spPr>
          <a:xfrm>
            <a:off x="9105546" y="350235"/>
            <a:ext cx="2790190" cy="521970"/>
          </a:xfrm>
          <a:prstGeom prst="rect">
            <a:avLst/>
          </a:prstGeom>
        </p:spPr>
        <p:txBody>
          <a:bodyPr wrap="none">
            <a:spAutoFit/>
          </a:bodyPr>
          <a:lstStyle/>
          <a:p>
            <a:pPr algn="dist"/>
            <a:r>
              <a:rPr lang="en-US" altLang="zh-CN" sz="2800" spc="100" dirty="0">
                <a:solidFill>
                  <a:schemeClr val="bg1"/>
                </a:solidFill>
                <a:cs typeface="+mn-ea"/>
                <a:sym typeface="+mn-lt"/>
              </a:rPr>
              <a:t>System security</a:t>
            </a:r>
            <a:endParaRPr lang="en-US" altLang="zh-CN" sz="2800" spc="100" dirty="0">
              <a:solidFill>
                <a:schemeClr val="bg1"/>
              </a:solidFill>
              <a:cs typeface="+mn-ea"/>
              <a:sym typeface="+mn-lt"/>
            </a:endParaRPr>
          </a:p>
        </p:txBody>
      </p:sp>
      <p:pic>
        <p:nvPicPr>
          <p:cNvPr id="15" name="图片 14" descr="upload_post_object_v2_777463464"/>
          <p:cNvPicPr>
            <a:picLocks noChangeAspect="1"/>
          </p:cNvPicPr>
          <p:nvPr/>
        </p:nvPicPr>
        <p:blipFill>
          <a:blip r:embed="rId1"/>
          <a:stretch>
            <a:fillRect/>
          </a:stretch>
        </p:blipFill>
        <p:spPr>
          <a:xfrm>
            <a:off x="1525274" y="2942910"/>
            <a:ext cx="8504245" cy="3096183"/>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51280" y="2684236"/>
            <a:ext cx="5004827" cy="3425190"/>
          </a:xfrm>
          <a:prstGeom prst="rect">
            <a:avLst/>
          </a:prstGeom>
          <a:noFill/>
        </p:spPr>
        <p:txBody>
          <a:bodyPr wrap="square" rtlCol="0">
            <a:noAutofit/>
          </a:bodyPr>
          <a:lstStyle/>
          <a:p>
            <a:pPr>
              <a:lnSpc>
                <a:spcPts val="2000"/>
              </a:lnSpc>
            </a:pPr>
            <a:r>
              <a:rPr lang="en-US" sz="1800">
                <a:latin typeface="Calibri" panose="020F0502020204030204" charset="0"/>
                <a:ea typeface="宋体" panose="02010600030101010101" pitchFamily="2" charset="-122"/>
                <a:cs typeface="Times New Roman" panose="02020603050405020304" charset="0"/>
                <a:sym typeface="+mn-lt"/>
              </a:rPr>
              <a:t>Syn-ddos attack: </a:t>
            </a:r>
            <a:endParaRPr lang="en-US" sz="1800">
              <a:latin typeface="Calibri" panose="020F0502020204030204" charset="0"/>
              <a:ea typeface="宋体" panose="02010600030101010101" pitchFamily="2" charset="-122"/>
              <a:cs typeface="Times New Roman" panose="02020603050405020304" charset="0"/>
              <a:sym typeface="+mn-lt"/>
            </a:endParaRPr>
          </a:p>
          <a:p>
            <a:pPr>
              <a:lnSpc>
                <a:spcPts val="2000"/>
              </a:lnSpc>
            </a:pPr>
            <a:r>
              <a:rPr lang="en-US" sz="1800">
                <a:latin typeface="Calibri" panose="020F0502020204030204" charset="0"/>
                <a:ea typeface="宋体" panose="02010600030101010101" pitchFamily="2" charset="-122"/>
                <a:cs typeface="Times New Roman" panose="02020603050405020304" charset="0"/>
                <a:sym typeface="+mn-lt"/>
              </a:rPr>
              <a:t>The attacker sends legitimate SYN requests to multiple servers, but does not accept SYN-ACK replies from the server until the server times out.</a:t>
            </a:r>
            <a:endParaRPr lang="en-US" sz="1800">
              <a:latin typeface="Calibri" panose="020F0502020204030204" charset="0"/>
              <a:ea typeface="宋体" panose="02010600030101010101" pitchFamily="2" charset="-122"/>
              <a:cs typeface="Times New Roman" panose="02020603050405020304" charset="0"/>
              <a:sym typeface="+mn-lt"/>
            </a:endParaRPr>
          </a:p>
          <a:p>
            <a:pPr>
              <a:lnSpc>
                <a:spcPts val="2000"/>
              </a:lnSpc>
            </a:pPr>
            <a:r>
              <a:rPr lang="en-US" sz="1800">
                <a:latin typeface="Calibri" panose="020F0502020204030204" charset="0"/>
                <a:ea typeface="宋体" panose="02010600030101010101" pitchFamily="2" charset="-122"/>
                <a:cs typeface="Times New Roman" panose="02020603050405020304" charset="0"/>
                <a:sym typeface="+mn-lt"/>
              </a:rPr>
              <a:t>When a server receives a large number of SYN requests in a short period of time, performance degrades or crashes due to wait timeouts.</a:t>
            </a:r>
            <a:endParaRPr lang="en-US" sz="1800">
              <a:latin typeface="Calibri" panose="020F0502020204030204" charset="0"/>
              <a:ea typeface="宋体" panose="02010600030101010101" pitchFamily="2" charset="-122"/>
              <a:cs typeface="Times New Roman" panose="02020603050405020304" charset="0"/>
              <a:sym typeface="+mn-lt"/>
            </a:endParaRPr>
          </a:p>
        </p:txBody>
      </p:sp>
      <p:sp>
        <p:nvSpPr>
          <p:cNvPr id="24" name="矩形 23"/>
          <p:cNvSpPr/>
          <p:nvPr/>
        </p:nvSpPr>
        <p:spPr>
          <a:xfrm>
            <a:off x="10165361" y="513430"/>
            <a:ext cx="1131570" cy="521970"/>
          </a:xfrm>
          <a:prstGeom prst="rect">
            <a:avLst/>
          </a:prstGeom>
        </p:spPr>
        <p:txBody>
          <a:bodyPr wrap="none">
            <a:spAutoFit/>
          </a:bodyPr>
          <a:lstStyle/>
          <a:p>
            <a:pPr algn="dist"/>
            <a:r>
              <a:rPr lang="en-US" altLang="zh-CN" sz="2800" dirty="0">
                <a:solidFill>
                  <a:schemeClr val="tx1">
                    <a:lumMod val="75000"/>
                    <a:lumOff val="25000"/>
                  </a:schemeClr>
                </a:solidFill>
                <a:cs typeface="+mn-ea"/>
                <a:sym typeface="+mn-lt"/>
              </a:rPr>
              <a:t>attack</a:t>
            </a:r>
            <a:endParaRPr lang="zh-CN" altLang="en-US" sz="4000" dirty="0">
              <a:solidFill>
                <a:schemeClr val="tx1">
                  <a:lumMod val="75000"/>
                  <a:lumOff val="25000"/>
                </a:schemeClr>
              </a:solidFill>
              <a:cs typeface="+mn-ea"/>
              <a:sym typeface="+mn-lt"/>
            </a:endParaRPr>
          </a:p>
        </p:txBody>
      </p:sp>
      <p:sp>
        <p:nvSpPr>
          <p:cNvPr id="25" name="矩形 24"/>
          <p:cNvSpPr/>
          <p:nvPr/>
        </p:nvSpPr>
        <p:spPr>
          <a:xfrm>
            <a:off x="482887" y="491909"/>
            <a:ext cx="6096982" cy="523220"/>
          </a:xfrm>
          <a:prstGeom prst="rect">
            <a:avLst/>
          </a:prstGeom>
        </p:spPr>
        <p:txBody>
          <a:bodyPr wrap="square">
            <a:noAutofit/>
          </a:bodyPr>
          <a:lstStyle/>
          <a:p>
            <a:r>
              <a:rPr lang="en-US" altLang="zh-CN" sz="2800" dirty="0">
                <a:solidFill>
                  <a:schemeClr val="tx1">
                    <a:lumMod val="85000"/>
                    <a:lumOff val="15000"/>
                  </a:schemeClr>
                </a:solidFill>
                <a:cs typeface="+mn-ea"/>
                <a:sym typeface="+mn-lt"/>
              </a:rPr>
              <a:t> syn attacks are involved in this attack</a:t>
            </a:r>
            <a:endParaRPr lang="zh-CN" altLang="en-US" sz="2800" dirty="0">
              <a:solidFill>
                <a:schemeClr val="tx1">
                  <a:lumMod val="85000"/>
                  <a:lumOff val="15000"/>
                </a:schemeClr>
              </a:solidFill>
              <a:cs typeface="+mn-ea"/>
              <a:sym typeface="+mn-lt"/>
            </a:endParaRPr>
          </a:p>
        </p:txBody>
      </p:sp>
      <p:sp>
        <p:nvSpPr>
          <p:cNvPr id="26" name="矩形 25"/>
          <p:cNvSpPr/>
          <p:nvPr/>
        </p:nvSpPr>
        <p:spPr>
          <a:xfrm>
            <a:off x="2417253" y="1322106"/>
            <a:ext cx="2189480" cy="706755"/>
          </a:xfrm>
          <a:prstGeom prst="rect">
            <a:avLst/>
          </a:prstGeom>
        </p:spPr>
        <p:txBody>
          <a:bodyPr wrap="none">
            <a:spAutoFit/>
          </a:bodyPr>
          <a:lstStyle/>
          <a:p>
            <a:r>
              <a:rPr lang="en-US" altLang="zh-CN" sz="4000" spc="100" dirty="0">
                <a:solidFill>
                  <a:srgbClr val="023246"/>
                </a:solidFill>
                <a:cs typeface="+mn-ea"/>
                <a:sym typeface="+mn-lt"/>
              </a:rPr>
              <a:t>principle</a:t>
            </a:r>
            <a:endParaRPr lang="zh-CN" altLang="en-US" sz="4000" spc="100" dirty="0">
              <a:solidFill>
                <a:srgbClr val="023246"/>
              </a:solidFill>
              <a:cs typeface="+mn-ea"/>
              <a:sym typeface="+mn-lt"/>
            </a:endParaRPr>
          </a:p>
        </p:txBody>
      </p:sp>
      <p:sp>
        <p:nvSpPr>
          <p:cNvPr id="29" name="layers_149786"/>
          <p:cNvSpPr>
            <a:spLocks noChangeAspect="1"/>
          </p:cNvSpPr>
          <p:nvPr/>
        </p:nvSpPr>
        <p:spPr bwMode="auto">
          <a:xfrm>
            <a:off x="1185593" y="1356940"/>
            <a:ext cx="850668" cy="637087"/>
          </a:xfrm>
          <a:custGeom>
            <a:avLst/>
            <a:gdLst>
              <a:gd name="connsiteX0" fmla="*/ 379766 w 607639"/>
              <a:gd name="connsiteY0" fmla="*/ 303443 h 455076"/>
              <a:gd name="connsiteX1" fmla="*/ 354397 w 607639"/>
              <a:gd name="connsiteY1" fmla="*/ 328686 h 455076"/>
              <a:gd name="connsiteX2" fmla="*/ 379766 w 607639"/>
              <a:gd name="connsiteY2" fmla="*/ 354017 h 455076"/>
              <a:gd name="connsiteX3" fmla="*/ 480973 w 607639"/>
              <a:gd name="connsiteY3" fmla="*/ 354017 h 455076"/>
              <a:gd name="connsiteX4" fmla="*/ 506342 w 607639"/>
              <a:gd name="connsiteY4" fmla="*/ 328686 h 455076"/>
              <a:gd name="connsiteX5" fmla="*/ 480973 w 607639"/>
              <a:gd name="connsiteY5" fmla="*/ 303443 h 455076"/>
              <a:gd name="connsiteX6" fmla="*/ 101276 w 607639"/>
              <a:gd name="connsiteY6" fmla="*/ 303443 h 455076"/>
              <a:gd name="connsiteX7" fmla="*/ 75913 w 607639"/>
              <a:gd name="connsiteY7" fmla="*/ 328686 h 455076"/>
              <a:gd name="connsiteX8" fmla="*/ 101276 w 607639"/>
              <a:gd name="connsiteY8" fmla="*/ 354017 h 455076"/>
              <a:gd name="connsiteX9" fmla="*/ 202553 w 607639"/>
              <a:gd name="connsiteY9" fmla="*/ 354017 h 455076"/>
              <a:gd name="connsiteX10" fmla="*/ 227828 w 607639"/>
              <a:gd name="connsiteY10" fmla="*/ 328686 h 455076"/>
              <a:gd name="connsiteX11" fmla="*/ 202553 w 607639"/>
              <a:gd name="connsiteY11" fmla="*/ 303443 h 455076"/>
              <a:gd name="connsiteX12" fmla="*/ 430414 w 607639"/>
              <a:gd name="connsiteY12" fmla="*/ 202296 h 455076"/>
              <a:gd name="connsiteX13" fmla="*/ 405045 w 607639"/>
              <a:gd name="connsiteY13" fmla="*/ 227538 h 455076"/>
              <a:gd name="connsiteX14" fmla="*/ 430414 w 607639"/>
              <a:gd name="connsiteY14" fmla="*/ 252869 h 455076"/>
              <a:gd name="connsiteX15" fmla="*/ 506342 w 607639"/>
              <a:gd name="connsiteY15" fmla="*/ 252869 h 455076"/>
              <a:gd name="connsiteX16" fmla="*/ 531622 w 607639"/>
              <a:gd name="connsiteY16" fmla="*/ 227538 h 455076"/>
              <a:gd name="connsiteX17" fmla="*/ 506342 w 607639"/>
              <a:gd name="connsiteY17" fmla="*/ 202296 h 455076"/>
              <a:gd name="connsiteX18" fmla="*/ 126551 w 607639"/>
              <a:gd name="connsiteY18" fmla="*/ 202296 h 455076"/>
              <a:gd name="connsiteX19" fmla="*/ 101276 w 607639"/>
              <a:gd name="connsiteY19" fmla="*/ 227538 h 455076"/>
              <a:gd name="connsiteX20" fmla="*/ 126551 w 607639"/>
              <a:gd name="connsiteY20" fmla="*/ 252869 h 455076"/>
              <a:gd name="connsiteX21" fmla="*/ 227828 w 607639"/>
              <a:gd name="connsiteY21" fmla="*/ 252869 h 455076"/>
              <a:gd name="connsiteX22" fmla="*/ 253102 w 607639"/>
              <a:gd name="connsiteY22" fmla="*/ 227538 h 455076"/>
              <a:gd name="connsiteX23" fmla="*/ 227828 w 607639"/>
              <a:gd name="connsiteY23" fmla="*/ 202296 h 455076"/>
              <a:gd name="connsiteX24" fmla="*/ 379766 w 607639"/>
              <a:gd name="connsiteY24" fmla="*/ 101148 h 455076"/>
              <a:gd name="connsiteX25" fmla="*/ 354397 w 607639"/>
              <a:gd name="connsiteY25" fmla="*/ 126479 h 455076"/>
              <a:gd name="connsiteX26" fmla="*/ 379766 w 607639"/>
              <a:gd name="connsiteY26" fmla="*/ 151722 h 455076"/>
              <a:gd name="connsiteX27" fmla="*/ 480973 w 607639"/>
              <a:gd name="connsiteY27" fmla="*/ 151722 h 455076"/>
              <a:gd name="connsiteX28" fmla="*/ 506342 w 607639"/>
              <a:gd name="connsiteY28" fmla="*/ 126479 h 455076"/>
              <a:gd name="connsiteX29" fmla="*/ 480973 w 607639"/>
              <a:gd name="connsiteY29" fmla="*/ 101148 h 455076"/>
              <a:gd name="connsiteX30" fmla="*/ 101276 w 607639"/>
              <a:gd name="connsiteY30" fmla="*/ 101148 h 455076"/>
              <a:gd name="connsiteX31" fmla="*/ 75913 w 607639"/>
              <a:gd name="connsiteY31" fmla="*/ 126479 h 455076"/>
              <a:gd name="connsiteX32" fmla="*/ 101276 w 607639"/>
              <a:gd name="connsiteY32" fmla="*/ 151722 h 455076"/>
              <a:gd name="connsiteX33" fmla="*/ 202553 w 607639"/>
              <a:gd name="connsiteY33" fmla="*/ 151722 h 455076"/>
              <a:gd name="connsiteX34" fmla="*/ 227828 w 607639"/>
              <a:gd name="connsiteY34" fmla="*/ 126479 h 455076"/>
              <a:gd name="connsiteX35" fmla="*/ 202553 w 607639"/>
              <a:gd name="connsiteY35" fmla="*/ 101148 h 455076"/>
              <a:gd name="connsiteX36" fmla="*/ 329117 w 607639"/>
              <a:gd name="connsiteY36" fmla="*/ 0 h 455076"/>
              <a:gd name="connsiteX37" fmla="*/ 556991 w 607639"/>
              <a:gd name="connsiteY37" fmla="*/ 0 h 455076"/>
              <a:gd name="connsiteX38" fmla="*/ 607639 w 607639"/>
              <a:gd name="connsiteY38" fmla="*/ 50574 h 455076"/>
              <a:gd name="connsiteX39" fmla="*/ 607639 w 607639"/>
              <a:gd name="connsiteY39" fmla="*/ 404502 h 455076"/>
              <a:gd name="connsiteX40" fmla="*/ 556991 w 607639"/>
              <a:gd name="connsiteY40" fmla="*/ 455076 h 455076"/>
              <a:gd name="connsiteX41" fmla="*/ 329117 w 607639"/>
              <a:gd name="connsiteY41" fmla="*/ 455076 h 455076"/>
              <a:gd name="connsiteX42" fmla="*/ 329117 w 607639"/>
              <a:gd name="connsiteY42" fmla="*/ 288600 h 455076"/>
              <a:gd name="connsiteX43" fmla="*/ 390180 w 607639"/>
              <a:gd name="connsiteY43" fmla="*/ 227538 h 455076"/>
              <a:gd name="connsiteX44" fmla="*/ 329117 w 607639"/>
              <a:gd name="connsiteY44" fmla="*/ 166565 h 455076"/>
              <a:gd name="connsiteX45" fmla="*/ 50638 w 607639"/>
              <a:gd name="connsiteY45" fmla="*/ 0 h 455076"/>
              <a:gd name="connsiteX46" fmla="*/ 278466 w 607639"/>
              <a:gd name="connsiteY46" fmla="*/ 0 h 455076"/>
              <a:gd name="connsiteX47" fmla="*/ 278466 w 607639"/>
              <a:gd name="connsiteY47" fmla="*/ 187452 h 455076"/>
              <a:gd name="connsiteX48" fmla="*/ 318603 w 607639"/>
              <a:gd name="connsiteY48" fmla="*/ 227538 h 455076"/>
              <a:gd name="connsiteX49" fmla="*/ 278466 w 607639"/>
              <a:gd name="connsiteY49" fmla="*/ 267624 h 455076"/>
              <a:gd name="connsiteX50" fmla="*/ 278466 w 607639"/>
              <a:gd name="connsiteY50" fmla="*/ 455076 h 455076"/>
              <a:gd name="connsiteX51" fmla="*/ 50638 w 607639"/>
              <a:gd name="connsiteY51" fmla="*/ 455076 h 455076"/>
              <a:gd name="connsiteX52" fmla="*/ 0 w 607639"/>
              <a:gd name="connsiteY52" fmla="*/ 404502 h 455076"/>
              <a:gd name="connsiteX53" fmla="*/ 0 w 607639"/>
              <a:gd name="connsiteY53" fmla="*/ 50574 h 455076"/>
              <a:gd name="connsiteX54" fmla="*/ 50638 w 607639"/>
              <a:gd name="connsiteY54" fmla="*/ 0 h 45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7639" h="455076">
                <a:moveTo>
                  <a:pt x="379766" y="303443"/>
                </a:moveTo>
                <a:cubicBezTo>
                  <a:pt x="365702" y="303443"/>
                  <a:pt x="354397" y="314731"/>
                  <a:pt x="354397" y="328686"/>
                </a:cubicBezTo>
                <a:cubicBezTo>
                  <a:pt x="354397" y="342640"/>
                  <a:pt x="365702" y="354017"/>
                  <a:pt x="379766" y="354017"/>
                </a:cubicBezTo>
                <a:lnTo>
                  <a:pt x="480973" y="354017"/>
                </a:lnTo>
                <a:cubicBezTo>
                  <a:pt x="495038" y="354017"/>
                  <a:pt x="506342" y="342640"/>
                  <a:pt x="506342" y="328686"/>
                </a:cubicBezTo>
                <a:cubicBezTo>
                  <a:pt x="506342" y="314731"/>
                  <a:pt x="495038" y="303443"/>
                  <a:pt x="480973" y="303443"/>
                </a:cubicBezTo>
                <a:close/>
                <a:moveTo>
                  <a:pt x="101276" y="303443"/>
                </a:moveTo>
                <a:cubicBezTo>
                  <a:pt x="87215" y="303443"/>
                  <a:pt x="75913" y="314731"/>
                  <a:pt x="75913" y="328686"/>
                </a:cubicBezTo>
                <a:cubicBezTo>
                  <a:pt x="75913" y="342640"/>
                  <a:pt x="87215" y="354017"/>
                  <a:pt x="101276" y="354017"/>
                </a:cubicBezTo>
                <a:lnTo>
                  <a:pt x="202553" y="354017"/>
                </a:lnTo>
                <a:cubicBezTo>
                  <a:pt x="216525" y="354017"/>
                  <a:pt x="227828" y="342640"/>
                  <a:pt x="227828" y="328686"/>
                </a:cubicBezTo>
                <a:cubicBezTo>
                  <a:pt x="227828" y="314731"/>
                  <a:pt x="216525" y="303443"/>
                  <a:pt x="202553" y="303443"/>
                </a:cubicBezTo>
                <a:close/>
                <a:moveTo>
                  <a:pt x="430414" y="202296"/>
                </a:moveTo>
                <a:cubicBezTo>
                  <a:pt x="416350" y="202296"/>
                  <a:pt x="405045" y="213584"/>
                  <a:pt x="405045" y="227538"/>
                </a:cubicBezTo>
                <a:cubicBezTo>
                  <a:pt x="405045" y="241492"/>
                  <a:pt x="416350" y="252869"/>
                  <a:pt x="430414" y="252869"/>
                </a:cubicBezTo>
                <a:lnTo>
                  <a:pt x="506342" y="252869"/>
                </a:lnTo>
                <a:cubicBezTo>
                  <a:pt x="520317" y="252869"/>
                  <a:pt x="531622" y="241492"/>
                  <a:pt x="531622" y="227538"/>
                </a:cubicBezTo>
                <a:cubicBezTo>
                  <a:pt x="531622" y="213584"/>
                  <a:pt x="520317" y="202296"/>
                  <a:pt x="506342" y="202296"/>
                </a:cubicBezTo>
                <a:close/>
                <a:moveTo>
                  <a:pt x="126551" y="202296"/>
                </a:moveTo>
                <a:cubicBezTo>
                  <a:pt x="112579" y="202296"/>
                  <a:pt x="101276" y="213584"/>
                  <a:pt x="101276" y="227538"/>
                </a:cubicBezTo>
                <a:cubicBezTo>
                  <a:pt x="101276" y="241492"/>
                  <a:pt x="112579" y="252869"/>
                  <a:pt x="126551" y="252869"/>
                </a:cubicBezTo>
                <a:lnTo>
                  <a:pt x="227828" y="252869"/>
                </a:lnTo>
                <a:cubicBezTo>
                  <a:pt x="241800" y="252869"/>
                  <a:pt x="253102" y="241492"/>
                  <a:pt x="253102" y="227538"/>
                </a:cubicBezTo>
                <a:cubicBezTo>
                  <a:pt x="253102" y="213584"/>
                  <a:pt x="241800" y="202296"/>
                  <a:pt x="227828" y="202296"/>
                </a:cubicBezTo>
                <a:close/>
                <a:moveTo>
                  <a:pt x="379766" y="101148"/>
                </a:moveTo>
                <a:cubicBezTo>
                  <a:pt x="365702" y="101148"/>
                  <a:pt x="354397" y="112525"/>
                  <a:pt x="354397" y="126479"/>
                </a:cubicBezTo>
                <a:cubicBezTo>
                  <a:pt x="354397" y="140434"/>
                  <a:pt x="365702" y="151722"/>
                  <a:pt x="379766" y="151722"/>
                </a:cubicBezTo>
                <a:lnTo>
                  <a:pt x="480973" y="151722"/>
                </a:lnTo>
                <a:cubicBezTo>
                  <a:pt x="495038" y="151722"/>
                  <a:pt x="506342" y="140434"/>
                  <a:pt x="506342" y="126479"/>
                </a:cubicBezTo>
                <a:cubicBezTo>
                  <a:pt x="506342" y="112525"/>
                  <a:pt x="495038" y="101148"/>
                  <a:pt x="480973" y="101148"/>
                </a:cubicBezTo>
                <a:close/>
                <a:moveTo>
                  <a:pt x="101276" y="101148"/>
                </a:moveTo>
                <a:cubicBezTo>
                  <a:pt x="87215" y="101148"/>
                  <a:pt x="75913" y="112525"/>
                  <a:pt x="75913" y="126479"/>
                </a:cubicBezTo>
                <a:cubicBezTo>
                  <a:pt x="75913" y="140434"/>
                  <a:pt x="87215" y="151722"/>
                  <a:pt x="101276" y="151722"/>
                </a:cubicBezTo>
                <a:lnTo>
                  <a:pt x="202553" y="151722"/>
                </a:lnTo>
                <a:cubicBezTo>
                  <a:pt x="216525" y="151722"/>
                  <a:pt x="227828" y="140434"/>
                  <a:pt x="227828" y="126479"/>
                </a:cubicBezTo>
                <a:cubicBezTo>
                  <a:pt x="227828" y="112525"/>
                  <a:pt x="216525" y="101148"/>
                  <a:pt x="202553" y="101148"/>
                </a:cubicBezTo>
                <a:close/>
                <a:moveTo>
                  <a:pt x="329117" y="0"/>
                </a:moveTo>
                <a:lnTo>
                  <a:pt x="556991" y="0"/>
                </a:lnTo>
                <a:cubicBezTo>
                  <a:pt x="584941" y="0"/>
                  <a:pt x="607639" y="22665"/>
                  <a:pt x="607639" y="50574"/>
                </a:cubicBezTo>
                <a:lnTo>
                  <a:pt x="607639" y="404502"/>
                </a:lnTo>
                <a:cubicBezTo>
                  <a:pt x="607639" y="432411"/>
                  <a:pt x="584941" y="455076"/>
                  <a:pt x="556991" y="455076"/>
                </a:cubicBezTo>
                <a:lnTo>
                  <a:pt x="329117" y="455076"/>
                </a:lnTo>
                <a:lnTo>
                  <a:pt x="329117" y="288600"/>
                </a:lnTo>
                <a:lnTo>
                  <a:pt x="390180" y="227538"/>
                </a:lnTo>
                <a:lnTo>
                  <a:pt x="329117" y="166565"/>
                </a:lnTo>
                <a:close/>
                <a:moveTo>
                  <a:pt x="50638" y="0"/>
                </a:moveTo>
                <a:lnTo>
                  <a:pt x="278466" y="0"/>
                </a:lnTo>
                <a:lnTo>
                  <a:pt x="278466" y="187452"/>
                </a:lnTo>
                <a:lnTo>
                  <a:pt x="318603" y="227538"/>
                </a:lnTo>
                <a:lnTo>
                  <a:pt x="278466" y="267624"/>
                </a:lnTo>
                <a:lnTo>
                  <a:pt x="278466" y="455076"/>
                </a:lnTo>
                <a:lnTo>
                  <a:pt x="50638" y="455076"/>
                </a:lnTo>
                <a:cubicBezTo>
                  <a:pt x="22694" y="455076"/>
                  <a:pt x="0" y="432411"/>
                  <a:pt x="0" y="404502"/>
                </a:cubicBezTo>
                <a:lnTo>
                  <a:pt x="0" y="50574"/>
                </a:lnTo>
                <a:cubicBezTo>
                  <a:pt x="0" y="22665"/>
                  <a:pt x="22694" y="0"/>
                  <a:pt x="50638" y="0"/>
                </a:cubicBezTo>
                <a:close/>
              </a:path>
            </a:pathLst>
          </a:custGeom>
          <a:solidFill>
            <a:srgbClr val="2871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2" name="文本框 1"/>
          <p:cNvSpPr txBox="1"/>
          <p:nvPr userDrawn="1"/>
        </p:nvSpPr>
        <p:spPr>
          <a:xfrm>
            <a:off x="6114264" y="1419314"/>
            <a:ext cx="4693392" cy="846204"/>
          </a:xfrm>
          <a:prstGeom prst="rect">
            <a:avLst/>
          </a:prstGeom>
        </p:spPr>
        <p:txBody>
          <a:bodyPr wrap="none" rtlCol="0">
            <a:noAutofit/>
          </a:bodyPr>
          <a:p>
            <a:r>
              <a:rPr lang="en-US">
                <a:latin typeface="Calibri" panose="020F0502020204030204" charset="0"/>
                <a:ea typeface="宋体" panose="02010600030101010101" pitchFamily="2" charset="-122"/>
                <a:cs typeface="Times New Roman" panose="02020603050405020304" charset="0"/>
              </a:rPr>
              <a:t>The IP address of this analysis is 192.168.1.64,</a:t>
            </a:r>
            <a:endParaRPr lang="en-US">
              <a:latin typeface="Calibri" panose="020F0502020204030204" charset="0"/>
              <a:ea typeface="宋体" panose="02010600030101010101" pitchFamily="2" charset="-122"/>
              <a:cs typeface="Times New Roman" panose="02020603050405020304" charset="0"/>
            </a:endParaRPr>
          </a:p>
          <a:p>
            <a:r>
              <a:rPr lang="en-US">
                <a:latin typeface="Calibri" panose="020F0502020204030204" charset="0"/>
                <a:ea typeface="宋体" panose="02010600030101010101" pitchFamily="2" charset="-122"/>
                <a:cs typeface="Times New Roman" panose="02020603050405020304" charset="0"/>
              </a:rPr>
              <a:t> and the syn attack mode is used.</a:t>
            </a:r>
            <a:endParaRPr lang="en-US">
              <a:latin typeface="Calibri" panose="020F0502020204030204" charset="0"/>
              <a:ea typeface="宋体" panose="02010600030101010101" pitchFamily="2" charset="-122"/>
              <a:cs typeface="Times New Roman" panose="02020603050405020304" charset="0"/>
            </a:endParaRPr>
          </a:p>
        </p:txBody>
      </p:sp>
      <p:pic>
        <p:nvPicPr>
          <p:cNvPr id="7" name="图片 6" descr="upload_post_object_v2_902023740"/>
          <p:cNvPicPr>
            <a:picLocks noChangeAspect="1"/>
          </p:cNvPicPr>
          <p:nvPr/>
        </p:nvPicPr>
        <p:blipFill>
          <a:blip r:embed="rId1"/>
          <a:stretch>
            <a:fillRect/>
          </a:stretch>
        </p:blipFill>
        <p:spPr>
          <a:xfrm>
            <a:off x="6114415" y="2358390"/>
            <a:ext cx="4565650" cy="333692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38908" y="491934"/>
            <a:ext cx="2882265" cy="521970"/>
          </a:xfrm>
          <a:prstGeom prst="rect">
            <a:avLst/>
          </a:prstGeom>
        </p:spPr>
        <p:txBody>
          <a:bodyPr wrap="none">
            <a:spAutoFit/>
          </a:bodyPr>
          <a:lstStyle/>
          <a:p>
            <a:pPr algn="l"/>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3" name="矩形 2"/>
          <p:cNvSpPr/>
          <p:nvPr/>
        </p:nvSpPr>
        <p:spPr>
          <a:xfrm>
            <a:off x="482887" y="491909"/>
            <a:ext cx="1326515" cy="521970"/>
          </a:xfrm>
          <a:prstGeom prst="rect">
            <a:avLst/>
          </a:prstGeom>
        </p:spPr>
        <p:txBody>
          <a:bodyPr wrap="none">
            <a:spAutoFit/>
          </a:bodyPr>
          <a:lstStyle/>
          <a:p>
            <a:r>
              <a:rPr lang="en-US" altLang="zh-CN" sz="2800" spc="100" dirty="0">
                <a:solidFill>
                  <a:schemeClr val="tx1">
                    <a:lumMod val="85000"/>
                    <a:lumOff val="15000"/>
                  </a:schemeClr>
                </a:solidFill>
                <a:cs typeface="+mn-ea"/>
                <a:sym typeface="+mn-lt"/>
              </a:rPr>
              <a:t>TOPIC</a:t>
            </a:r>
            <a:endParaRPr lang="zh-CN" altLang="en-US" sz="2800" spc="100" dirty="0">
              <a:solidFill>
                <a:schemeClr val="tx1">
                  <a:lumMod val="85000"/>
                  <a:lumOff val="15000"/>
                </a:schemeClr>
              </a:solidFill>
              <a:cs typeface="+mn-ea"/>
              <a:sym typeface="+mn-lt"/>
            </a:endParaRPr>
          </a:p>
        </p:txBody>
      </p:sp>
      <p:sp>
        <p:nvSpPr>
          <p:cNvPr id="4" name="矩形 3"/>
          <p:cNvSpPr/>
          <p:nvPr/>
        </p:nvSpPr>
        <p:spPr>
          <a:xfrm>
            <a:off x="8952026" y="5477612"/>
            <a:ext cx="2406015" cy="337185"/>
          </a:xfrm>
          <a:prstGeom prst="rect">
            <a:avLst/>
          </a:prstGeom>
        </p:spPr>
        <p:txBody>
          <a:bodyPr wrap="none">
            <a:spAutoFit/>
          </a:bodyPr>
          <a:lstStyle/>
          <a:p>
            <a:r>
              <a:rPr lang="en-US" altLang="zh-CN" sz="1600" dirty="0">
                <a:solidFill>
                  <a:schemeClr val="tx1">
                    <a:lumMod val="85000"/>
                    <a:lumOff val="15000"/>
                  </a:schemeClr>
                </a:solidFill>
                <a:cs typeface="+mn-ea"/>
                <a:sym typeface="+mn-lt"/>
              </a:rPr>
              <a:t>SPEAKER</a:t>
            </a:r>
            <a:r>
              <a:rPr lang="zh-CN" altLang="en-US" sz="1600" dirty="0">
                <a:solidFill>
                  <a:schemeClr val="tx1">
                    <a:lumMod val="85000"/>
                    <a:lumOff val="15000"/>
                  </a:schemeClr>
                </a:solidFill>
                <a:cs typeface="+mn-ea"/>
                <a:sym typeface="+mn-lt"/>
              </a:rPr>
              <a:t>：</a:t>
            </a:r>
            <a:r>
              <a:rPr lang="en-US" altLang="zh-CN" sz="1600" dirty="0">
                <a:solidFill>
                  <a:schemeClr val="tx1">
                    <a:lumMod val="85000"/>
                    <a:lumOff val="15000"/>
                  </a:schemeClr>
                </a:solidFill>
                <a:cs typeface="+mn-ea"/>
                <a:sym typeface="+mn-lt"/>
              </a:rPr>
              <a:t>Liao Zeping</a:t>
            </a:r>
            <a:endParaRPr lang="zh-CN" altLang="en-US" sz="1600" dirty="0">
              <a:solidFill>
                <a:schemeClr val="tx1">
                  <a:lumMod val="85000"/>
                  <a:lumOff val="15000"/>
                </a:schemeClr>
              </a:solidFill>
              <a:cs typeface="+mn-ea"/>
              <a:sym typeface="+mn-lt"/>
            </a:endParaRPr>
          </a:p>
        </p:txBody>
      </p:sp>
      <p:sp>
        <p:nvSpPr>
          <p:cNvPr id="5" name="矩形 4"/>
          <p:cNvSpPr/>
          <p:nvPr/>
        </p:nvSpPr>
        <p:spPr>
          <a:xfrm>
            <a:off x="3608865" y="4109020"/>
            <a:ext cx="5343525" cy="368300"/>
          </a:xfrm>
          <a:prstGeom prst="rect">
            <a:avLst/>
          </a:prstGeom>
        </p:spPr>
        <p:txBody>
          <a:bodyPr wrap="none">
            <a:spAutoFit/>
          </a:bodyPr>
          <a:lstStyle/>
          <a:p>
            <a:pPr algn="l"/>
            <a:r>
              <a:rPr lang="en-US" sz="1800" b="0">
                <a:latin typeface="Calibri" panose="020F0502020204030204" charset="0"/>
                <a:ea typeface="宋体" panose="02010600030101010101" pitchFamily="2" charset="-122"/>
                <a:cs typeface="Times New Roman" panose="02020603050405020304" charset="0"/>
              </a:rPr>
              <a:t>In the provided PCAP file, identify the type of the attack</a:t>
            </a:r>
            <a:endParaRPr lang="en-US" sz="1800" b="0">
              <a:latin typeface="Calibri" panose="020F0502020204030204" charset="0"/>
              <a:ea typeface="宋体" panose="02010600030101010101" pitchFamily="2" charset="-122"/>
              <a:cs typeface="Times New Roman" panose="02020603050405020304" charset="0"/>
              <a:sym typeface="+mn-lt"/>
            </a:endParaRPr>
          </a:p>
        </p:txBody>
      </p:sp>
      <p:cxnSp>
        <p:nvCxnSpPr>
          <p:cNvPr id="7" name="直接连接符 6"/>
          <p:cNvCxnSpPr/>
          <p:nvPr/>
        </p:nvCxnSpPr>
        <p:spPr>
          <a:xfrm>
            <a:off x="4114800" y="4018437"/>
            <a:ext cx="3860179" cy="0"/>
          </a:xfrm>
          <a:prstGeom prst="line">
            <a:avLst/>
          </a:prstGeom>
          <a:ln>
            <a:solidFill>
              <a:srgbClr val="D3D4CE"/>
            </a:solidFill>
            <a:prstDash val="lgDash"/>
          </a:ln>
        </p:spPr>
        <p:style>
          <a:lnRef idx="1">
            <a:schemeClr val="accent1"/>
          </a:lnRef>
          <a:fillRef idx="0">
            <a:schemeClr val="accent1"/>
          </a:fillRef>
          <a:effectRef idx="0">
            <a:schemeClr val="accent1"/>
          </a:effectRef>
          <a:fontRef idx="minor">
            <a:schemeClr val="tx1"/>
          </a:fontRef>
        </p:style>
      </p:cxnSp>
      <p:sp>
        <p:nvSpPr>
          <p:cNvPr id="11" name="平行四边形 10"/>
          <p:cNvSpPr/>
          <p:nvPr/>
        </p:nvSpPr>
        <p:spPr>
          <a:xfrm>
            <a:off x="5465618" y="2246351"/>
            <a:ext cx="1381358" cy="1381358"/>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cs typeface="+mn-ea"/>
                <a:sym typeface="+mn-lt"/>
              </a:rPr>
              <a:t>3</a:t>
            </a:r>
            <a:endParaRPr lang="zh-CN" altLang="en-US" sz="4800" dirty="0">
              <a:cs typeface="+mn-ea"/>
              <a:sym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pointing-left-circular-button_20407"/>
          <p:cNvSpPr>
            <a:spLocks noChangeAspect="1"/>
          </p:cNvSpPr>
          <p:nvPr/>
        </p:nvSpPr>
        <p:spPr bwMode="auto">
          <a:xfrm>
            <a:off x="5572134" y="3499582"/>
            <a:ext cx="728890" cy="727961"/>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cs typeface="+mn-ea"/>
              <a:sym typeface="+mn-lt"/>
            </a:endParaRPr>
          </a:p>
        </p:txBody>
      </p:sp>
      <p:sp>
        <p:nvSpPr>
          <p:cNvPr id="26" name="矩形 25"/>
          <p:cNvSpPr/>
          <p:nvPr/>
        </p:nvSpPr>
        <p:spPr>
          <a:xfrm>
            <a:off x="8824219" y="491934"/>
            <a:ext cx="2882265" cy="521970"/>
          </a:xfrm>
          <a:prstGeom prst="rect">
            <a:avLst/>
          </a:prstGeom>
        </p:spPr>
        <p:txBody>
          <a:bodyPr wrap="none">
            <a:spAutoFit/>
          </a:bodyPr>
          <a:lstStyle/>
          <a:p>
            <a:pPr algn="l"/>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27" name="矩形 26"/>
          <p:cNvSpPr/>
          <p:nvPr/>
        </p:nvSpPr>
        <p:spPr>
          <a:xfrm>
            <a:off x="482887" y="491909"/>
            <a:ext cx="2157730" cy="521970"/>
          </a:xfrm>
          <a:prstGeom prst="rect">
            <a:avLst/>
          </a:prstGeom>
        </p:spPr>
        <p:txBody>
          <a:bodyPr wrap="none">
            <a:spAutoFit/>
          </a:bodyPr>
          <a:lstStyle/>
          <a:p>
            <a:r>
              <a:rPr lang="en-US" altLang="zh-CN" sz="2800" dirty="0">
                <a:solidFill>
                  <a:schemeClr val="tx1">
                    <a:lumMod val="85000"/>
                    <a:lumOff val="15000"/>
                  </a:schemeClr>
                </a:solidFill>
                <a:cs typeface="+mn-ea"/>
                <a:sym typeface="+mn-lt"/>
              </a:rPr>
              <a:t>Precondition</a:t>
            </a:r>
            <a:endParaRPr lang="zh-CN" altLang="en-US" sz="2800" dirty="0">
              <a:solidFill>
                <a:schemeClr val="tx1">
                  <a:lumMod val="85000"/>
                  <a:lumOff val="15000"/>
                </a:schemeClr>
              </a:solidFill>
              <a:cs typeface="+mn-ea"/>
              <a:sym typeface="+mn-lt"/>
            </a:endParaRPr>
          </a:p>
        </p:txBody>
      </p:sp>
      <p:pic>
        <p:nvPicPr>
          <p:cNvPr id="11" name="图片 10" descr="upload_post_object_v2_604079153"/>
          <p:cNvPicPr>
            <a:picLocks noChangeAspect="1"/>
          </p:cNvPicPr>
          <p:nvPr/>
        </p:nvPicPr>
        <p:blipFill>
          <a:blip r:embed="rId1"/>
          <a:srcRect l="1354" t="6111" r="64688" b="43333"/>
          <a:stretch>
            <a:fillRect/>
          </a:stretch>
        </p:blipFill>
        <p:spPr>
          <a:xfrm>
            <a:off x="482928" y="1840754"/>
            <a:ext cx="3623250" cy="4045592"/>
          </a:xfrm>
          <a:prstGeom prst="rect">
            <a:avLst/>
          </a:prstGeom>
        </p:spPr>
      </p:pic>
      <p:sp>
        <p:nvSpPr>
          <p:cNvPr id="12" name="文本框 11"/>
          <p:cNvSpPr txBox="1"/>
          <p:nvPr/>
        </p:nvSpPr>
        <p:spPr>
          <a:xfrm>
            <a:off x="4391249" y="2892654"/>
            <a:ext cx="7315200" cy="2091690"/>
          </a:xfrm>
          <a:prstGeom prst="rect">
            <a:avLst/>
          </a:prstGeom>
          <a:noFill/>
        </p:spPr>
        <p:txBody>
          <a:bodyPr wrap="square" rtlCol="0" anchor="t">
            <a:spAutoFit/>
          </a:bodyPr>
          <a:p>
            <a:pPr algn="l"/>
            <a:r>
              <a:rPr lang="en-US" sz="1800">
                <a:latin typeface="Calibri" panose="020F0502020204030204" charset="0"/>
                <a:ea typeface="宋体" panose="02010600030101010101" pitchFamily="2" charset="-122"/>
                <a:cs typeface="Times New Roman" panose="02020603050405020304" charset="0"/>
              </a:rPr>
              <a:t>To establish a connection between a client and a server, a three-way handshake is performed. </a:t>
            </a:r>
            <a:endParaRPr lang="en-US" sz="1800">
              <a:latin typeface="Calibri" panose="020F0502020204030204" charset="0"/>
              <a:ea typeface="宋体" panose="02010600030101010101" pitchFamily="2" charset="-122"/>
              <a:cs typeface="Times New Roman" panose="02020603050405020304" charset="0"/>
            </a:endParaRPr>
          </a:p>
          <a:p>
            <a:pPr algn="l"/>
            <a:endParaRPr lang="en-US" sz="2000">
              <a:latin typeface="Calibri" panose="020F0502020204030204" charset="0"/>
              <a:cs typeface="Times New Roman" panose="02020603050405020304" charset="0"/>
            </a:endParaRPr>
          </a:p>
          <a:p>
            <a:pPr algn="l"/>
            <a:endParaRPr lang="en-US" sz="2000">
              <a:latin typeface="Calibri" panose="020F0502020204030204" charset="0"/>
              <a:cs typeface="Times New Roman" panose="02020603050405020304" charset="0"/>
            </a:endParaRPr>
          </a:p>
          <a:p>
            <a:pPr algn="l"/>
            <a:r>
              <a:rPr lang="en-US" sz="1800">
                <a:latin typeface="Calibri" panose="020F0502020204030204" charset="0"/>
                <a:ea typeface="宋体" panose="02010600030101010101" pitchFamily="2" charset="-122"/>
                <a:cs typeface="Times New Roman" panose="02020603050405020304" charset="0"/>
              </a:rPr>
              <a:t>Therefore, if the server does not respond to a large number of requests, check whether the server is attacked and then check the ip address of the client.</a:t>
            </a:r>
            <a:endParaRPr lang="en-US" sz="1800">
              <a:latin typeface="Calibri" panose="020F0502020204030204" charset="0"/>
              <a:ea typeface="宋体" panose="02010600030101010101" pitchFamily="2" charset="-122"/>
              <a:cs typeface="Times New Roman" panose="02020603050405020304" charset="0"/>
            </a:endParaRPr>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582420" y="3653155"/>
            <a:ext cx="3763010" cy="1373505"/>
          </a:xfrm>
          <a:prstGeom prst="rect">
            <a:avLst/>
          </a:prstGeom>
          <a:noFill/>
        </p:spPr>
        <p:txBody>
          <a:bodyPr wrap="square" rtlCol="0">
            <a:noAutofit/>
          </a:bodyPr>
          <a:lstStyle/>
          <a:p>
            <a:pPr>
              <a:lnSpc>
                <a:spcPts val="2000"/>
              </a:lnSpc>
            </a:pPr>
            <a:r>
              <a:rPr lang="en-US" sz="1800">
                <a:latin typeface="Calibri" panose="020F0502020204030204" charset="0"/>
                <a:ea typeface="宋体" panose="02010600030101010101" pitchFamily="2" charset="-122"/>
                <a:cs typeface="Times New Roman" panose="02020603050405020304" charset="0"/>
                <a:sym typeface="+mn-lt"/>
              </a:rPr>
              <a:t>As shown in the figure, we can see that a client IP is 192.168.1.64 </a:t>
            </a:r>
            <a:endParaRPr lang="en-US" sz="1800">
              <a:latin typeface="Calibri" panose="020F0502020204030204" charset="0"/>
              <a:ea typeface="宋体" panose="02010600030101010101" pitchFamily="2" charset="-122"/>
              <a:cs typeface="Times New Roman" panose="02020603050405020304" charset="0"/>
              <a:sym typeface="+mn-lt"/>
            </a:endParaRPr>
          </a:p>
          <a:p>
            <a:pPr>
              <a:lnSpc>
                <a:spcPts val="2000"/>
              </a:lnSpc>
            </a:pPr>
            <a:r>
              <a:rPr lang="en-US" sz="1800">
                <a:latin typeface="Calibri" panose="020F0502020204030204" charset="0"/>
                <a:ea typeface="宋体" panose="02010600030101010101" pitchFamily="2" charset="-122"/>
                <a:cs typeface="Times New Roman" panose="02020603050405020304" charset="0"/>
                <a:sym typeface="+mn-lt"/>
              </a:rPr>
              <a:t>And another client IP is 192.168.2.183. </a:t>
            </a:r>
            <a:endParaRPr lang="en-US" sz="1800">
              <a:latin typeface="Calibri" panose="020F0502020204030204" charset="0"/>
              <a:ea typeface="宋体" panose="02010600030101010101" pitchFamily="2" charset="-122"/>
              <a:cs typeface="Times New Roman" panose="02020603050405020304" charset="0"/>
              <a:sym typeface="+mn-lt"/>
            </a:endParaRPr>
          </a:p>
          <a:p>
            <a:pPr>
              <a:lnSpc>
                <a:spcPts val="2000"/>
              </a:lnSpc>
            </a:pPr>
            <a:endParaRPr lang="en-US" sz="1800">
              <a:latin typeface="Calibri" panose="020F0502020204030204" charset="0"/>
              <a:ea typeface="宋体" panose="02010600030101010101" pitchFamily="2" charset="-122"/>
              <a:cs typeface="Times New Roman" panose="02020603050405020304" charset="0"/>
              <a:sym typeface="+mn-lt"/>
            </a:endParaRPr>
          </a:p>
          <a:p>
            <a:pPr>
              <a:lnSpc>
                <a:spcPts val="2000"/>
              </a:lnSpc>
            </a:pPr>
            <a:r>
              <a:rPr lang="en-US" sz="1800">
                <a:latin typeface="Calibri" panose="020F0502020204030204" charset="0"/>
                <a:ea typeface="宋体" panose="02010600030101010101" pitchFamily="2" charset="-122"/>
                <a:cs typeface="Times New Roman" panose="02020603050405020304" charset="0"/>
                <a:sym typeface="+mn-lt"/>
              </a:rPr>
              <a:t>Server side IP is 192.168.10.124.</a:t>
            </a:r>
            <a:endParaRPr lang="en-US" sz="1800">
              <a:latin typeface="Calibri" panose="020F0502020204030204" charset="0"/>
              <a:ea typeface="宋体" panose="02010600030101010101" pitchFamily="2" charset="-122"/>
              <a:cs typeface="Times New Roman" panose="02020603050405020304" charset="0"/>
              <a:sym typeface="+mn-lt"/>
            </a:endParaRPr>
          </a:p>
        </p:txBody>
      </p:sp>
      <p:sp>
        <p:nvSpPr>
          <p:cNvPr id="61" name="流程图: 数据 60"/>
          <p:cNvSpPr/>
          <p:nvPr/>
        </p:nvSpPr>
        <p:spPr>
          <a:xfrm>
            <a:off x="5863900" y="3770640"/>
            <a:ext cx="464224" cy="523860"/>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cs typeface="+mn-ea"/>
              <a:sym typeface="+mn-lt"/>
            </a:endParaRPr>
          </a:p>
        </p:txBody>
      </p:sp>
      <p:sp>
        <p:nvSpPr>
          <p:cNvPr id="66" name="流程图: 数据 65"/>
          <p:cNvSpPr/>
          <p:nvPr/>
        </p:nvSpPr>
        <p:spPr>
          <a:xfrm>
            <a:off x="784310" y="3770658"/>
            <a:ext cx="470188" cy="511759"/>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cs typeface="+mn-ea"/>
              <a:sym typeface="+mn-lt"/>
            </a:endParaRPr>
          </a:p>
        </p:txBody>
      </p:sp>
      <p:sp>
        <p:nvSpPr>
          <p:cNvPr id="23" name="矩形 22"/>
          <p:cNvSpPr/>
          <p:nvPr/>
        </p:nvSpPr>
        <p:spPr>
          <a:xfrm>
            <a:off x="8719605" y="491921"/>
            <a:ext cx="2882265" cy="521970"/>
          </a:xfrm>
          <a:prstGeom prst="rect">
            <a:avLst/>
          </a:prstGeom>
        </p:spPr>
        <p:txBody>
          <a:bodyPr wrap="none">
            <a:spAutoFit/>
          </a:bodyPr>
          <a:lstStyle/>
          <a:p>
            <a:pPr algn="l"/>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24" name="矩形 23"/>
          <p:cNvSpPr/>
          <p:nvPr/>
        </p:nvSpPr>
        <p:spPr>
          <a:xfrm>
            <a:off x="482887" y="491909"/>
            <a:ext cx="1939925" cy="521970"/>
          </a:xfrm>
          <a:prstGeom prst="rect">
            <a:avLst/>
          </a:prstGeom>
        </p:spPr>
        <p:txBody>
          <a:bodyPr wrap="none">
            <a:spAutoFit/>
          </a:bodyPr>
          <a:lstStyle/>
          <a:p>
            <a:r>
              <a:rPr lang="en-US" altLang="zh-CN" sz="2800" dirty="0">
                <a:solidFill>
                  <a:schemeClr val="tx1">
                    <a:lumMod val="85000"/>
                    <a:lumOff val="15000"/>
                  </a:schemeClr>
                </a:solidFill>
                <a:cs typeface="+mn-ea"/>
                <a:sym typeface="+mn-lt"/>
              </a:rPr>
              <a:t>Conclusion</a:t>
            </a:r>
            <a:endParaRPr lang="zh-CN" altLang="en-US" sz="2800" dirty="0">
              <a:solidFill>
                <a:schemeClr val="tx1">
                  <a:lumMod val="85000"/>
                  <a:lumOff val="15000"/>
                </a:schemeClr>
              </a:solidFill>
              <a:cs typeface="+mn-ea"/>
              <a:sym typeface="+mn-lt"/>
            </a:endParaRPr>
          </a:p>
        </p:txBody>
      </p:sp>
      <p:pic>
        <p:nvPicPr>
          <p:cNvPr id="3" name="图片 2" descr="upload_post_object_v2_828705938"/>
          <p:cNvPicPr>
            <a:picLocks noChangeAspect="1"/>
          </p:cNvPicPr>
          <p:nvPr/>
        </p:nvPicPr>
        <p:blipFill>
          <a:blip r:embed="rId1"/>
          <a:srcRect t="5932"/>
          <a:stretch>
            <a:fillRect/>
          </a:stretch>
        </p:blipFill>
        <p:spPr>
          <a:xfrm>
            <a:off x="955608" y="1920949"/>
            <a:ext cx="7764021" cy="933701"/>
          </a:xfrm>
          <a:prstGeom prst="rect">
            <a:avLst/>
          </a:prstGeom>
        </p:spPr>
      </p:pic>
      <p:sp>
        <p:nvSpPr>
          <p:cNvPr id="4" name="文本框 3"/>
          <p:cNvSpPr txBox="1"/>
          <p:nvPr userDrawn="1"/>
        </p:nvSpPr>
        <p:spPr>
          <a:xfrm>
            <a:off x="6618525" y="3707220"/>
            <a:ext cx="4766826" cy="1741228"/>
          </a:xfrm>
          <a:prstGeom prst="rect">
            <a:avLst/>
          </a:prstGeom>
        </p:spPr>
        <p:txBody>
          <a:bodyPr wrap="square" rtlCol="0" anchor="t">
            <a:noAutofit/>
          </a:bodyPr>
          <a:p>
            <a:r>
              <a:rPr lang="en-US" altLang="zh-CN" sz="1600"/>
              <a:t>S</a:t>
            </a:r>
            <a:r>
              <a:rPr lang="en-US" sz="1800">
                <a:latin typeface="Calibri" panose="020F0502020204030204" charset="0"/>
                <a:ea typeface="宋体" panose="02010600030101010101" pitchFamily="2" charset="-122"/>
                <a:cs typeface="Times New Roman" panose="02020603050405020304" charset="0"/>
              </a:rPr>
              <a:t>o, when checking if we are under attack, we have to pay extra attention to these two clients, how do we check the</a:t>
            </a:r>
            <a:r>
              <a:rPr lang="en-US" altLang="zh-CN" sz="1600"/>
              <a:t>m? </a:t>
            </a:r>
            <a:endParaRPr lang="en-US" altLang="zh-CN" sz="1600"/>
          </a:p>
          <a:p>
            <a:endParaRPr lang="en-US" altLang="zh-CN" sz="1600"/>
          </a:p>
          <a:p>
            <a:r>
              <a:rPr lang="en-US" sz="1800">
                <a:latin typeface="Calibri" panose="020F0502020204030204" charset="0"/>
                <a:ea typeface="宋体" panose="02010600030101010101" pitchFamily="2" charset="-122"/>
                <a:cs typeface="Times New Roman" panose="02020603050405020304" charset="0"/>
              </a:rPr>
              <a:t>Check whether the server responds to the synchronization request.</a:t>
            </a:r>
            <a:endParaRPr lang="en-US" sz="1800">
              <a:latin typeface="Calibri" panose="020F0502020204030204" charset="0"/>
              <a:ea typeface="宋体" panose="02010600030101010101" pitchFamily="2" charset="-122"/>
              <a:cs typeface="Times New Roman" panose="02020603050405020304"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upload_post_object_v2_672709216"/>
          <p:cNvPicPr>
            <a:picLocks noChangeAspect="1"/>
          </p:cNvPicPr>
          <p:nvPr/>
        </p:nvPicPr>
        <p:blipFill>
          <a:blip r:embed="rId1"/>
          <a:stretch>
            <a:fillRect/>
          </a:stretch>
        </p:blipFill>
        <p:spPr>
          <a:xfrm>
            <a:off x="348994" y="290250"/>
            <a:ext cx="11529379" cy="6312865"/>
          </a:xfrm>
          <a:prstGeom prst="rect">
            <a:avLst/>
          </a:prstGeom>
        </p:spPr>
      </p:pic>
      <p:sp>
        <p:nvSpPr>
          <p:cNvPr id="20" name="矩形 19"/>
          <p:cNvSpPr/>
          <p:nvPr/>
        </p:nvSpPr>
        <p:spPr>
          <a:xfrm>
            <a:off x="10576206" y="513430"/>
            <a:ext cx="309880" cy="706755"/>
          </a:xfrm>
          <a:prstGeom prst="rect">
            <a:avLst/>
          </a:prstGeom>
        </p:spPr>
        <p:txBody>
          <a:bodyPr wrap="none">
            <a:spAutoFit/>
          </a:bodyPr>
          <a:lstStyle/>
          <a:p>
            <a:pPr algn="dist"/>
            <a:endParaRPr lang="zh-CN" altLang="en-US" sz="4000" dirty="0">
              <a:solidFill>
                <a:schemeClr val="tx1">
                  <a:lumMod val="75000"/>
                  <a:lumOff val="25000"/>
                </a:schemeClr>
              </a:solidFill>
              <a:cs typeface="+mn-ea"/>
              <a:sym typeface="+mn-lt"/>
            </a:endParaRPr>
          </a:p>
        </p:txBody>
      </p:sp>
      <p:sp>
        <p:nvSpPr>
          <p:cNvPr id="27" name="矩形 26"/>
          <p:cNvSpPr/>
          <p:nvPr/>
        </p:nvSpPr>
        <p:spPr>
          <a:xfrm>
            <a:off x="482887" y="491909"/>
            <a:ext cx="1691005" cy="521970"/>
          </a:xfrm>
          <a:prstGeom prst="rect">
            <a:avLst/>
          </a:prstGeom>
        </p:spPr>
        <p:txBody>
          <a:bodyPr wrap="none">
            <a:spAutoFit/>
          </a:bodyPr>
          <a:lstStyle/>
          <a:p>
            <a:pPr algn="l"/>
            <a:r>
              <a:rPr lang="en-US" altLang="zh-CN" sz="2800" spc="100" dirty="0">
                <a:solidFill>
                  <a:schemeClr val="tx1">
                    <a:lumMod val="85000"/>
                    <a:lumOff val="15000"/>
                  </a:schemeClr>
                </a:solidFill>
                <a:cs typeface="+mn-ea"/>
                <a:sym typeface="+mn-lt"/>
              </a:rPr>
              <a:t>Contents</a:t>
            </a:r>
            <a:endParaRPr lang="zh-CN" altLang="en-US" sz="2800" spc="100" dirty="0">
              <a:solidFill>
                <a:schemeClr val="tx1">
                  <a:lumMod val="85000"/>
                  <a:lumOff val="15000"/>
                </a:schemeClr>
              </a:solidFill>
              <a:cs typeface="+mn-ea"/>
              <a:sym typeface="+mn-lt"/>
            </a:endParaRPr>
          </a:p>
        </p:txBody>
      </p:sp>
      <p:sp>
        <p:nvSpPr>
          <p:cNvPr id="84" name="平行四边形 83"/>
          <p:cNvSpPr/>
          <p:nvPr/>
        </p:nvSpPr>
        <p:spPr>
          <a:xfrm>
            <a:off x="1411946" y="3540224"/>
            <a:ext cx="961200" cy="961200"/>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cs typeface="+mn-ea"/>
                <a:sym typeface="+mn-lt"/>
              </a:rPr>
              <a:t>a</a:t>
            </a:r>
            <a:endParaRPr lang="zh-CN" altLang="en-US" sz="4800" dirty="0">
              <a:cs typeface="+mn-ea"/>
              <a:sym typeface="+mn-lt"/>
            </a:endParaRPr>
          </a:p>
        </p:txBody>
      </p:sp>
      <p:sp>
        <p:nvSpPr>
          <p:cNvPr id="87" name="平行四边形 86"/>
          <p:cNvSpPr/>
          <p:nvPr/>
        </p:nvSpPr>
        <p:spPr>
          <a:xfrm>
            <a:off x="1411946" y="4859956"/>
            <a:ext cx="961200" cy="961200"/>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cs typeface="+mn-ea"/>
                <a:sym typeface="+mn-lt"/>
              </a:rPr>
              <a:t>b</a:t>
            </a:r>
            <a:endParaRPr lang="zh-CN" altLang="en-US" sz="4800" dirty="0">
              <a:cs typeface="+mn-ea"/>
              <a:sym typeface="+mn-lt"/>
            </a:endParaRPr>
          </a:p>
        </p:txBody>
      </p:sp>
      <p:sp>
        <p:nvSpPr>
          <p:cNvPr id="90" name="平行四边形 89"/>
          <p:cNvSpPr/>
          <p:nvPr/>
        </p:nvSpPr>
        <p:spPr>
          <a:xfrm>
            <a:off x="6708840" y="3540224"/>
            <a:ext cx="961200" cy="961200"/>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cs typeface="+mn-ea"/>
                <a:sym typeface="+mn-lt"/>
              </a:rPr>
              <a:t>c</a:t>
            </a:r>
            <a:endParaRPr lang="zh-CN" altLang="en-US" sz="4800" dirty="0">
              <a:cs typeface="+mn-ea"/>
              <a:sym typeface="+mn-lt"/>
            </a:endParaRPr>
          </a:p>
        </p:txBody>
      </p:sp>
      <p:sp>
        <p:nvSpPr>
          <p:cNvPr id="93" name="平行四边形 92"/>
          <p:cNvSpPr/>
          <p:nvPr/>
        </p:nvSpPr>
        <p:spPr>
          <a:xfrm>
            <a:off x="6708840" y="4859956"/>
            <a:ext cx="961200" cy="961200"/>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cs typeface="+mn-ea"/>
                <a:sym typeface="+mn-lt"/>
              </a:rPr>
              <a:t>d</a:t>
            </a:r>
            <a:endParaRPr lang="zh-CN" altLang="en-US" sz="4800" dirty="0">
              <a:cs typeface="+mn-ea"/>
              <a:sym typeface="+mn-lt"/>
            </a:endParaRPr>
          </a:p>
        </p:txBody>
      </p:sp>
      <p:sp>
        <p:nvSpPr>
          <p:cNvPr id="51" name="矩形 50"/>
          <p:cNvSpPr/>
          <p:nvPr/>
        </p:nvSpPr>
        <p:spPr>
          <a:xfrm>
            <a:off x="8929997" y="514012"/>
            <a:ext cx="2790190" cy="521970"/>
          </a:xfrm>
          <a:prstGeom prst="rect">
            <a:avLst/>
          </a:prstGeom>
        </p:spPr>
        <p:txBody>
          <a:bodyPr wrap="none">
            <a:spAutoFit/>
          </a:bodyPr>
          <a:lstStyle/>
          <a:p>
            <a:r>
              <a:rPr lang="en-US" altLang="zh-CN" sz="2800" spc="100" dirty="0">
                <a:solidFill>
                  <a:schemeClr val="tx1">
                    <a:lumMod val="85000"/>
                    <a:lumOff val="15000"/>
                  </a:schemeClr>
                </a:solidFill>
                <a:cs typeface="+mn-ea"/>
                <a:sym typeface="+mn-lt"/>
              </a:rPr>
              <a:t>System security</a:t>
            </a:r>
            <a:endParaRPr lang="en-US" altLang="zh-CN" sz="2800" spc="100" dirty="0">
              <a:solidFill>
                <a:schemeClr val="tx1">
                  <a:lumMod val="85000"/>
                  <a:lumOff val="15000"/>
                </a:schemeClr>
              </a:solidFill>
              <a:cs typeface="+mn-ea"/>
              <a:sym typeface="+mn-lt"/>
            </a:endParaRPr>
          </a:p>
        </p:txBody>
      </p:sp>
      <p:sp>
        <p:nvSpPr>
          <p:cNvPr id="100" name="文本框 99"/>
          <p:cNvSpPr txBox="1"/>
          <p:nvPr/>
        </p:nvSpPr>
        <p:spPr>
          <a:xfrm>
            <a:off x="2710921" y="3594786"/>
            <a:ext cx="3664662" cy="770989"/>
          </a:xfrm>
          <a:prstGeom prst="rect">
            <a:avLst/>
          </a:prstGeom>
          <a:noFill/>
        </p:spPr>
        <p:txBody>
          <a:bodyPr wrap="square" rtlCol="0">
            <a:noAutofit/>
          </a:bodyPr>
          <a:lstStyle/>
          <a:p>
            <a:pPr algn="l"/>
            <a:r>
              <a:rPr lang="en-US" altLang="zh-CN" sz="1400">
                <a:latin typeface="Calibri" panose="020F0502020204030204" charset="0"/>
                <a:ea typeface="宋体" panose="02010600030101010101" pitchFamily="2" charset="-122"/>
                <a:cs typeface="Times New Roman" panose="02020603050405020304" charset="0"/>
              </a:rPr>
              <a:t>a)</a:t>
            </a:r>
            <a:r>
              <a:rPr lang="en-US" sz="1400">
                <a:latin typeface="Calibri" panose="020F0502020204030204" charset="0"/>
                <a:ea typeface="宋体" panose="02010600030101010101" pitchFamily="2" charset="-122"/>
                <a:cs typeface="Times New Roman" panose="02020603050405020304" charset="0"/>
              </a:rPr>
              <a:t>The Transmission Control Protocol (TCP) and User Datagram Protocol (UDP), and the difference between the two protocols</a:t>
            </a:r>
            <a:endParaRPr lang="en-US" altLang="en-US" sz="1400" dirty="0">
              <a:solidFill>
                <a:schemeClr val="tx1">
                  <a:lumMod val="85000"/>
                  <a:lumOff val="15000"/>
                </a:schemeClr>
              </a:solidFill>
              <a:latin typeface="Calibri" panose="020F0502020204030204" charset="0"/>
              <a:ea typeface="宋体" panose="02010600030101010101" pitchFamily="2" charset="-122"/>
              <a:cs typeface="Times New Roman" panose="02020603050405020304" charset="0"/>
              <a:sym typeface="+mn-lt"/>
            </a:endParaRPr>
          </a:p>
        </p:txBody>
      </p:sp>
      <p:sp>
        <p:nvSpPr>
          <p:cNvPr id="102" name="文本框 101"/>
          <p:cNvSpPr txBox="1"/>
          <p:nvPr/>
        </p:nvSpPr>
        <p:spPr>
          <a:xfrm>
            <a:off x="2710921" y="5128758"/>
            <a:ext cx="2852150" cy="591231"/>
          </a:xfrm>
          <a:prstGeom prst="rect">
            <a:avLst/>
          </a:prstGeom>
          <a:noFill/>
        </p:spPr>
        <p:txBody>
          <a:bodyPr wrap="square" rtlCol="0">
            <a:noAutofit/>
          </a:bodyPr>
          <a:lstStyle/>
          <a:p>
            <a:pPr algn="l"/>
            <a:r>
              <a:rPr lang="en-US" altLang="zh-CN" sz="1400">
                <a:latin typeface="Calibri" panose="020F0502020204030204" charset="0"/>
                <a:ea typeface="宋体" panose="02010600030101010101" pitchFamily="2" charset="-122"/>
              </a:rPr>
              <a:t>b</a:t>
            </a:r>
            <a:r>
              <a:rPr lang="en-US" sz="1400">
                <a:latin typeface="Calibri" panose="020F0502020204030204" charset="0"/>
                <a:ea typeface="宋体" panose="02010600030101010101" pitchFamily="2" charset="-122"/>
              </a:rPr>
              <a:t>)</a:t>
            </a:r>
            <a:r>
              <a:rPr lang="en-US" sz="1400">
                <a:latin typeface="Calibri" panose="020F0502020204030204" charset="0"/>
                <a:ea typeface="宋体" panose="02010600030101010101" pitchFamily="2" charset="-122"/>
                <a:cs typeface="Times New Roman" panose="02020603050405020304" charset="0"/>
              </a:rPr>
              <a:t>The Internet Protocol (IP)</a:t>
            </a:r>
            <a:endParaRPr lang="en-US" altLang="en-US" sz="1400" dirty="0">
              <a:solidFill>
                <a:schemeClr val="tx1">
                  <a:lumMod val="85000"/>
                  <a:lumOff val="15000"/>
                </a:schemeClr>
              </a:solidFill>
              <a:latin typeface="Calibri" panose="020F0502020204030204" charset="0"/>
              <a:ea typeface="宋体" panose="02010600030101010101" pitchFamily="2" charset="-122"/>
              <a:cs typeface="+mn-ea"/>
              <a:sym typeface="+mn-lt"/>
            </a:endParaRPr>
          </a:p>
        </p:txBody>
      </p:sp>
      <p:sp>
        <p:nvSpPr>
          <p:cNvPr id="104" name="文本框 103"/>
          <p:cNvSpPr txBox="1"/>
          <p:nvPr/>
        </p:nvSpPr>
        <p:spPr>
          <a:xfrm>
            <a:off x="8006019" y="3643979"/>
            <a:ext cx="2987570" cy="672619"/>
          </a:xfrm>
          <a:prstGeom prst="rect">
            <a:avLst/>
          </a:prstGeom>
          <a:noFill/>
        </p:spPr>
        <p:txBody>
          <a:bodyPr wrap="square" rtlCol="0">
            <a:noAutofit/>
          </a:bodyPr>
          <a:lstStyle/>
          <a:p>
            <a:pPr algn="l"/>
            <a:r>
              <a:rPr lang="en-US" sz="1400">
                <a:latin typeface="Calibri" panose="020F0502020204030204" charset="0"/>
                <a:ea typeface="宋体" panose="02010600030101010101" pitchFamily="2" charset="-122"/>
                <a:cs typeface="Times New Roman" panose="02020603050405020304" charset="0"/>
                <a:sym typeface="+mn-ea"/>
              </a:rPr>
              <a:t>The Difference between TCP and IP</a:t>
            </a:r>
            <a:endParaRPr lang="en-US" altLang="en-US" sz="1400" dirty="0">
              <a:solidFill>
                <a:schemeClr val="tx1">
                  <a:lumMod val="85000"/>
                  <a:lumOff val="15000"/>
                </a:schemeClr>
              </a:solidFill>
              <a:latin typeface="Calibri" panose="020F0502020204030204" charset="0"/>
              <a:ea typeface="宋体" panose="02010600030101010101" pitchFamily="2" charset="-122"/>
              <a:cs typeface="Times New Roman" panose="02020603050405020304" charset="0"/>
              <a:sym typeface="+mn-ea"/>
            </a:endParaRPr>
          </a:p>
        </p:txBody>
      </p:sp>
      <p:sp>
        <p:nvSpPr>
          <p:cNvPr id="106" name="文本框 105"/>
          <p:cNvSpPr txBox="1"/>
          <p:nvPr/>
        </p:nvSpPr>
        <p:spPr>
          <a:xfrm>
            <a:off x="7936616" y="5049599"/>
            <a:ext cx="4055110" cy="520808"/>
          </a:xfrm>
          <a:prstGeom prst="rect">
            <a:avLst/>
          </a:prstGeom>
          <a:noFill/>
        </p:spPr>
        <p:txBody>
          <a:bodyPr wrap="square" rtlCol="0">
            <a:noAutofit/>
          </a:bodyPr>
          <a:lstStyle/>
          <a:p>
            <a:pPr algn="l"/>
            <a:r>
              <a:rPr lang="en-US" sz="1400">
                <a:latin typeface="Calibri" panose="020F0502020204030204" charset="0"/>
                <a:ea typeface="宋体" panose="02010600030101010101" pitchFamily="2" charset="-122"/>
                <a:cs typeface="Times New Roman" panose="02020603050405020304" charset="0"/>
              </a:rPr>
              <a:t>The work of the TCP 3-Way Handshake Process.</a:t>
            </a:r>
            <a:endParaRPr lang="en-US" altLang="en-US" sz="1400" dirty="0">
              <a:solidFill>
                <a:schemeClr val="tx1">
                  <a:lumMod val="85000"/>
                  <a:lumOff val="15000"/>
                </a:schemeClr>
              </a:solidFill>
              <a:latin typeface="Calibri" panose="020F0502020204030204" charset="0"/>
              <a:ea typeface="宋体" panose="02010600030101010101" pitchFamily="2" charset="-122"/>
              <a:cs typeface="Times New Roman" panose="02020603050405020304" charset="0"/>
              <a:sym typeface="+mn-lt"/>
            </a:endParaRPr>
          </a:p>
        </p:txBody>
      </p:sp>
      <p:cxnSp>
        <p:nvCxnSpPr>
          <p:cNvPr id="96" name="直接连接符 95"/>
          <p:cNvCxnSpPr/>
          <p:nvPr/>
        </p:nvCxnSpPr>
        <p:spPr>
          <a:xfrm>
            <a:off x="1411346" y="2829708"/>
            <a:ext cx="8998263" cy="0"/>
          </a:xfrm>
          <a:prstGeom prst="line">
            <a:avLst/>
          </a:prstGeom>
          <a:ln>
            <a:solidFill>
              <a:srgbClr val="D3D4CE"/>
            </a:solidFill>
            <a:prstDash val="lgDash"/>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6104616" y="2469028"/>
            <a:ext cx="0" cy="721212"/>
          </a:xfrm>
          <a:prstGeom prst="line">
            <a:avLst/>
          </a:prstGeom>
          <a:ln>
            <a:solidFill>
              <a:srgbClr val="D3D4CE"/>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1411346" y="2829634"/>
            <a:ext cx="0" cy="360606"/>
          </a:xfrm>
          <a:prstGeom prst="line">
            <a:avLst/>
          </a:prstGeom>
          <a:ln>
            <a:solidFill>
              <a:srgbClr val="D3D4CE"/>
            </a:solidFill>
            <a:prstDash val="lg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V="1">
            <a:off x="10399584" y="2829634"/>
            <a:ext cx="0" cy="360606"/>
          </a:xfrm>
          <a:prstGeom prst="line">
            <a:avLst/>
          </a:prstGeom>
          <a:ln>
            <a:solidFill>
              <a:srgbClr val="D3D4CE"/>
            </a:solidFill>
            <a:prstDash val="lgDash"/>
          </a:ln>
        </p:spPr>
        <p:style>
          <a:lnRef idx="1">
            <a:schemeClr val="accent1"/>
          </a:lnRef>
          <a:fillRef idx="0">
            <a:schemeClr val="accent1"/>
          </a:fillRef>
          <a:effectRef idx="0">
            <a:schemeClr val="accent1"/>
          </a:effectRef>
          <a:fontRef idx="minor">
            <a:schemeClr val="tx1"/>
          </a:fontRef>
        </p:style>
      </p:cxnSp>
      <p:sp>
        <p:nvSpPr>
          <p:cNvPr id="4" name="文本框 3"/>
          <p:cNvSpPr txBox="1"/>
          <p:nvPr userDrawn="1"/>
        </p:nvSpPr>
        <p:spPr>
          <a:xfrm>
            <a:off x="8929688" y="5816081"/>
            <a:ext cx="2139655" cy="368300"/>
          </a:xfrm>
          <a:prstGeom prst="rect">
            <a:avLst/>
          </a:prstGeom>
        </p:spPr>
        <p:txBody>
          <a:bodyPr wrap="none" rtlCol="0">
            <a:noAutofit/>
          </a:bodyPr>
          <a:p>
            <a:r>
              <a:rPr lang="en-US" altLang="zh-CN"/>
              <a:t>speaker:Hongbo Li</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89231" y="6858000"/>
            <a:ext cx="9566031" cy="270803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流程图: 数据 9"/>
          <p:cNvSpPr/>
          <p:nvPr/>
        </p:nvSpPr>
        <p:spPr>
          <a:xfrm>
            <a:off x="1147614" y="1316058"/>
            <a:ext cx="714694" cy="714694"/>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cs typeface="+mn-ea"/>
              <a:sym typeface="+mn-lt"/>
            </a:endParaRPr>
          </a:p>
        </p:txBody>
      </p:sp>
      <p:sp>
        <p:nvSpPr>
          <p:cNvPr id="17" name="arrow-pointing-left-circular-button_20407"/>
          <p:cNvSpPr>
            <a:spLocks noChangeAspect="1"/>
          </p:cNvSpPr>
          <p:nvPr/>
        </p:nvSpPr>
        <p:spPr bwMode="auto">
          <a:xfrm>
            <a:off x="1302448" y="1471109"/>
            <a:ext cx="405123" cy="40460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cs typeface="+mn-ea"/>
              <a:sym typeface="+mn-lt"/>
            </a:endParaRPr>
          </a:p>
        </p:txBody>
      </p:sp>
      <p:sp>
        <p:nvSpPr>
          <p:cNvPr id="18" name="流程图: 数据 17"/>
          <p:cNvSpPr/>
          <p:nvPr/>
        </p:nvSpPr>
        <p:spPr>
          <a:xfrm>
            <a:off x="1147641" y="5034161"/>
            <a:ext cx="714694" cy="714694"/>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cs typeface="+mn-ea"/>
              <a:sym typeface="+mn-lt"/>
            </a:endParaRPr>
          </a:p>
        </p:txBody>
      </p:sp>
      <p:sp>
        <p:nvSpPr>
          <p:cNvPr id="21" name="arrow-pointing-left-circular-button_20407"/>
          <p:cNvSpPr>
            <a:spLocks noChangeAspect="1"/>
          </p:cNvSpPr>
          <p:nvPr/>
        </p:nvSpPr>
        <p:spPr bwMode="auto">
          <a:xfrm>
            <a:off x="1302426" y="5189204"/>
            <a:ext cx="405123" cy="40460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cs typeface="+mn-ea"/>
              <a:sym typeface="+mn-lt"/>
            </a:endParaRPr>
          </a:p>
        </p:txBody>
      </p:sp>
      <p:sp>
        <p:nvSpPr>
          <p:cNvPr id="25" name="矩形 24"/>
          <p:cNvSpPr/>
          <p:nvPr/>
        </p:nvSpPr>
        <p:spPr>
          <a:xfrm>
            <a:off x="482887" y="491909"/>
            <a:ext cx="1939925" cy="521970"/>
          </a:xfrm>
          <a:prstGeom prst="rect">
            <a:avLst/>
          </a:prstGeom>
        </p:spPr>
        <p:txBody>
          <a:bodyPr wrap="none">
            <a:spAutoFit/>
          </a:bodyPr>
          <a:lstStyle/>
          <a:p>
            <a:r>
              <a:rPr lang="en-US" altLang="zh-CN" sz="2800" dirty="0">
                <a:solidFill>
                  <a:schemeClr val="tx1">
                    <a:lumMod val="85000"/>
                    <a:lumOff val="15000"/>
                  </a:schemeClr>
                </a:solidFill>
                <a:cs typeface="+mn-ea"/>
                <a:sym typeface="+mn-lt"/>
              </a:rPr>
              <a:t>Conclusion</a:t>
            </a:r>
            <a:endParaRPr lang="zh-CN" altLang="en-US" sz="2800" dirty="0">
              <a:solidFill>
                <a:schemeClr val="tx1">
                  <a:lumMod val="85000"/>
                  <a:lumOff val="15000"/>
                </a:schemeClr>
              </a:solidFill>
              <a:cs typeface="+mn-ea"/>
              <a:sym typeface="+mn-lt"/>
            </a:endParaRPr>
          </a:p>
        </p:txBody>
      </p:sp>
      <p:sp>
        <p:nvSpPr>
          <p:cNvPr id="2" name="文本框 1"/>
          <p:cNvSpPr txBox="1"/>
          <p:nvPr/>
        </p:nvSpPr>
        <p:spPr>
          <a:xfrm>
            <a:off x="8828726" y="428755"/>
            <a:ext cx="2882972" cy="521970"/>
          </a:xfrm>
          <a:prstGeom prst="rect">
            <a:avLst/>
          </a:prstGeom>
          <a:noFill/>
        </p:spPr>
        <p:txBody>
          <a:bodyPr wrap="square" rtlCol="0" anchor="t">
            <a:noAutofit/>
          </a:bodyPr>
          <a:p>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12" name="文本框 11"/>
          <p:cNvSpPr txBox="1"/>
          <p:nvPr userDrawn="1"/>
        </p:nvSpPr>
        <p:spPr>
          <a:xfrm>
            <a:off x="1926377" y="1230023"/>
            <a:ext cx="7315200" cy="645160"/>
          </a:xfrm>
          <a:prstGeom prst="rect">
            <a:avLst/>
          </a:prstGeom>
        </p:spPr>
        <p:txBody>
          <a:bodyPr wrap="square" rtlCol="0" anchor="t">
            <a:spAutoFit/>
          </a:bodyPr>
          <a:p>
            <a:pPr algn="l"/>
            <a:r>
              <a:rPr lang="en-US">
                <a:latin typeface="Calibri" panose="020F0502020204030204" charset="0"/>
                <a:ea typeface="宋体" panose="02010600030101010101" pitchFamily="2" charset="-122"/>
                <a:cs typeface="Times New Roman" panose="02020603050405020304" charset="0"/>
              </a:rPr>
              <a:t>This way, we can easily filter it out with </a:t>
            </a:r>
            <a:r>
              <a:rPr lang="en-US" b="0">
                <a:latin typeface="Calibri" panose="020F0502020204030204" charset="0"/>
                <a:ea typeface="宋体" panose="02010600030101010101" pitchFamily="2" charset="-122"/>
                <a:cs typeface="Times New Roman" panose="02020603050405020304" charset="0"/>
              </a:rPr>
              <a:t>tcp.flags.syn==1 &amp;&amp; tcp.flags.ack==0</a:t>
            </a:r>
            <a:r>
              <a:rPr lang="en-US">
                <a:latin typeface="Calibri" panose="020F0502020204030204" charset="0"/>
                <a:ea typeface="宋体" panose="02010600030101010101" pitchFamily="2" charset="-122"/>
                <a:cs typeface="Times New Roman" panose="02020603050405020304" charset="0"/>
              </a:rPr>
              <a:t> to check for DOS attacks, as shown below</a:t>
            </a:r>
            <a:endParaRPr lang="en-US">
              <a:latin typeface="Calibri" panose="020F0502020204030204" charset="0"/>
              <a:ea typeface="宋体" panose="02010600030101010101" pitchFamily="2" charset="-122"/>
              <a:cs typeface="Times New Roman" panose="02020603050405020304" charset="0"/>
            </a:endParaRPr>
          </a:p>
        </p:txBody>
      </p:sp>
      <p:pic>
        <p:nvPicPr>
          <p:cNvPr id="14" name="图片 13" descr="upload_post_object_v2_256290208"/>
          <p:cNvPicPr>
            <a:picLocks noChangeAspect="1"/>
          </p:cNvPicPr>
          <p:nvPr/>
        </p:nvPicPr>
        <p:blipFill>
          <a:blip r:embed="rId1"/>
          <a:stretch>
            <a:fillRect/>
          </a:stretch>
        </p:blipFill>
        <p:spPr>
          <a:xfrm>
            <a:off x="2037926" y="2245395"/>
            <a:ext cx="5374532" cy="2487986"/>
          </a:xfrm>
          <a:prstGeom prst="rect">
            <a:avLst/>
          </a:prstGeom>
        </p:spPr>
      </p:pic>
      <p:sp>
        <p:nvSpPr>
          <p:cNvPr id="15" name="文本框 14"/>
          <p:cNvSpPr txBox="1"/>
          <p:nvPr userDrawn="1"/>
        </p:nvSpPr>
        <p:spPr>
          <a:xfrm>
            <a:off x="2037914" y="5103718"/>
            <a:ext cx="7315200" cy="645160"/>
          </a:xfrm>
          <a:prstGeom prst="rect">
            <a:avLst/>
          </a:prstGeom>
        </p:spPr>
        <p:txBody>
          <a:bodyPr wrap="square" rtlCol="0" anchor="t">
            <a:spAutoFit/>
          </a:bodyPr>
          <a:p>
            <a:r>
              <a:rPr lang="en-US">
                <a:latin typeface="Calibri" panose="020F0502020204030204" charset="0"/>
                <a:ea typeface="宋体" panose="02010600030101010101" pitchFamily="2" charset="-122"/>
                <a:cs typeface="Times New Roman" panose="02020603050405020304" charset="0"/>
              </a:rPr>
              <a:t>Almost the same request, this is not intuitive enough so we need to look at the i/o graph next</a:t>
            </a:r>
            <a:endParaRPr lang="en-US">
              <a:latin typeface="Calibri" panose="020F0502020204030204" charset="0"/>
              <a:ea typeface="宋体" panose="02010600030101010101" pitchFamily="2" charset="-122"/>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790018" y="491921"/>
            <a:ext cx="2882265" cy="521970"/>
          </a:xfrm>
          <a:prstGeom prst="rect">
            <a:avLst/>
          </a:prstGeom>
        </p:spPr>
        <p:txBody>
          <a:bodyPr wrap="none">
            <a:spAutoFit/>
          </a:bodyPr>
          <a:lstStyle/>
          <a:p>
            <a:pPr algn="l"/>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18" name="矩形 17"/>
          <p:cNvSpPr/>
          <p:nvPr/>
        </p:nvSpPr>
        <p:spPr>
          <a:xfrm>
            <a:off x="482887" y="491909"/>
            <a:ext cx="1939925" cy="521970"/>
          </a:xfrm>
          <a:prstGeom prst="rect">
            <a:avLst/>
          </a:prstGeom>
        </p:spPr>
        <p:txBody>
          <a:bodyPr wrap="none">
            <a:spAutoFit/>
          </a:bodyPr>
          <a:lstStyle/>
          <a:p>
            <a:pPr algn="l"/>
            <a:r>
              <a:rPr lang="en-US" altLang="zh-CN" sz="2800" dirty="0">
                <a:solidFill>
                  <a:schemeClr val="tx1">
                    <a:lumMod val="85000"/>
                    <a:lumOff val="15000"/>
                  </a:schemeClr>
                </a:solidFill>
                <a:cs typeface="+mn-ea"/>
                <a:sym typeface="+mn-lt"/>
              </a:rPr>
              <a:t>Conclusion</a:t>
            </a:r>
            <a:endParaRPr lang="en-US" altLang="zh-CN" sz="2800" dirty="0">
              <a:solidFill>
                <a:schemeClr val="tx1">
                  <a:lumMod val="85000"/>
                  <a:lumOff val="15000"/>
                </a:schemeClr>
              </a:solidFill>
              <a:cs typeface="+mn-ea"/>
              <a:sym typeface="+mn-lt"/>
            </a:endParaRPr>
          </a:p>
        </p:txBody>
      </p:sp>
      <p:sp>
        <p:nvSpPr>
          <p:cNvPr id="19" name="矩形 18"/>
          <p:cNvSpPr/>
          <p:nvPr/>
        </p:nvSpPr>
        <p:spPr>
          <a:xfrm>
            <a:off x="4574486" y="1105012"/>
            <a:ext cx="2526665" cy="706755"/>
          </a:xfrm>
          <a:prstGeom prst="rect">
            <a:avLst/>
          </a:prstGeom>
        </p:spPr>
        <p:txBody>
          <a:bodyPr wrap="none">
            <a:spAutoFit/>
          </a:bodyPr>
          <a:lstStyle/>
          <a:p>
            <a:r>
              <a:rPr lang="en-US" altLang="zh-CN" sz="4000" spc="100" dirty="0">
                <a:solidFill>
                  <a:srgbClr val="023246"/>
                </a:solidFill>
                <a:cs typeface="+mn-ea"/>
                <a:sym typeface="+mn-lt"/>
              </a:rPr>
              <a:t>I/O</a:t>
            </a:r>
            <a:r>
              <a:rPr lang="zh-CN" altLang="en-US" sz="4000" spc="100" dirty="0">
                <a:solidFill>
                  <a:srgbClr val="023246"/>
                </a:solidFill>
                <a:cs typeface="+mn-ea"/>
                <a:sym typeface="+mn-lt"/>
              </a:rPr>
              <a:t> </a:t>
            </a:r>
            <a:r>
              <a:rPr lang="en-US" altLang="zh-CN" sz="4000" spc="100" dirty="0">
                <a:solidFill>
                  <a:srgbClr val="023246"/>
                </a:solidFill>
                <a:cs typeface="+mn-ea"/>
                <a:sym typeface="+mn-lt"/>
              </a:rPr>
              <a:t>Graph</a:t>
            </a:r>
            <a:endParaRPr lang="zh-CN" altLang="en-US" sz="4000" spc="100" dirty="0">
              <a:solidFill>
                <a:srgbClr val="023246"/>
              </a:solidFill>
              <a:cs typeface="+mn-ea"/>
              <a:sym typeface="+mn-lt"/>
            </a:endParaRPr>
          </a:p>
        </p:txBody>
      </p:sp>
      <p:pic>
        <p:nvPicPr>
          <p:cNvPr id="2" name="图片 1" descr="upload_post_object_v2_661355543"/>
          <p:cNvPicPr>
            <a:picLocks noChangeAspect="1"/>
          </p:cNvPicPr>
          <p:nvPr/>
        </p:nvPicPr>
        <p:blipFill>
          <a:blip r:embed="rId1"/>
          <a:stretch>
            <a:fillRect/>
          </a:stretch>
        </p:blipFill>
        <p:spPr>
          <a:xfrm>
            <a:off x="1071718" y="2491851"/>
            <a:ext cx="4483419" cy="2379287"/>
          </a:xfrm>
          <a:prstGeom prst="rect">
            <a:avLst/>
          </a:prstGeom>
        </p:spPr>
      </p:pic>
      <p:sp>
        <p:nvSpPr>
          <p:cNvPr id="3" name="流程图: 数据 2"/>
          <p:cNvSpPr/>
          <p:nvPr/>
        </p:nvSpPr>
        <p:spPr>
          <a:xfrm>
            <a:off x="6338142" y="2921299"/>
            <a:ext cx="714694" cy="714694"/>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dirty="0">
              <a:cs typeface="+mn-ea"/>
              <a:sym typeface="+mn-lt"/>
            </a:endParaRPr>
          </a:p>
        </p:txBody>
      </p:sp>
      <p:sp>
        <p:nvSpPr>
          <p:cNvPr id="4" name="文本框 3"/>
          <p:cNvSpPr txBox="1"/>
          <p:nvPr userDrawn="1"/>
        </p:nvSpPr>
        <p:spPr>
          <a:xfrm>
            <a:off x="7180134" y="2836062"/>
            <a:ext cx="4597740" cy="1839346"/>
          </a:xfrm>
          <a:prstGeom prst="rect">
            <a:avLst/>
          </a:prstGeom>
        </p:spPr>
        <p:txBody>
          <a:bodyPr wrap="square" rtlCol="0" anchor="t">
            <a:noAutofit/>
          </a:bodyPr>
          <a:p>
            <a:r>
              <a:rPr lang="en-US" altLang="zh-CN"/>
              <a:t>This is obvious, about 92 seconds before the syn packet fluctuates around 300, after 92 seconds, the syn request is extremely increased</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790018" y="491921"/>
            <a:ext cx="2882265" cy="521970"/>
          </a:xfrm>
          <a:prstGeom prst="rect">
            <a:avLst/>
          </a:prstGeom>
        </p:spPr>
        <p:txBody>
          <a:bodyPr wrap="none">
            <a:spAutoFit/>
          </a:bodyPr>
          <a:lstStyle/>
          <a:p>
            <a:pPr algn="l"/>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18" name="矩形 17"/>
          <p:cNvSpPr/>
          <p:nvPr/>
        </p:nvSpPr>
        <p:spPr>
          <a:xfrm>
            <a:off x="482887" y="491909"/>
            <a:ext cx="1939925" cy="521970"/>
          </a:xfrm>
          <a:prstGeom prst="rect">
            <a:avLst/>
          </a:prstGeom>
        </p:spPr>
        <p:txBody>
          <a:bodyPr wrap="none">
            <a:spAutoFit/>
          </a:bodyPr>
          <a:lstStyle/>
          <a:p>
            <a:pPr algn="l"/>
            <a:r>
              <a:rPr lang="en-US" altLang="zh-CN" sz="2800" dirty="0">
                <a:solidFill>
                  <a:schemeClr val="tx1">
                    <a:lumMod val="85000"/>
                    <a:lumOff val="15000"/>
                  </a:schemeClr>
                </a:solidFill>
                <a:cs typeface="+mn-ea"/>
                <a:sym typeface="+mn-lt"/>
              </a:rPr>
              <a:t>Conclusion</a:t>
            </a:r>
            <a:endParaRPr lang="en-US" altLang="zh-CN" sz="2800" dirty="0">
              <a:solidFill>
                <a:schemeClr val="tx1">
                  <a:lumMod val="85000"/>
                  <a:lumOff val="15000"/>
                </a:schemeClr>
              </a:solidFill>
              <a:cs typeface="+mn-ea"/>
              <a:sym typeface="+mn-lt"/>
            </a:endParaRPr>
          </a:p>
        </p:txBody>
      </p:sp>
      <p:sp>
        <p:nvSpPr>
          <p:cNvPr id="3" name="流程图: 数据 2"/>
          <p:cNvSpPr/>
          <p:nvPr/>
        </p:nvSpPr>
        <p:spPr>
          <a:xfrm>
            <a:off x="6012530" y="1792497"/>
            <a:ext cx="714694" cy="714694"/>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dirty="0">
              <a:cs typeface="+mn-ea"/>
              <a:sym typeface="+mn-lt"/>
            </a:endParaRPr>
          </a:p>
        </p:txBody>
      </p:sp>
      <p:pic>
        <p:nvPicPr>
          <p:cNvPr id="6" name="图片 5" descr="upload_post_object_v2_750139694"/>
          <p:cNvPicPr>
            <a:picLocks noChangeAspect="1"/>
          </p:cNvPicPr>
          <p:nvPr/>
        </p:nvPicPr>
        <p:blipFill>
          <a:blip r:embed="rId1"/>
          <a:stretch>
            <a:fillRect/>
          </a:stretch>
        </p:blipFill>
        <p:spPr>
          <a:xfrm>
            <a:off x="531245" y="1792485"/>
            <a:ext cx="5404726" cy="1992804"/>
          </a:xfrm>
          <a:prstGeom prst="rect">
            <a:avLst/>
          </a:prstGeom>
        </p:spPr>
      </p:pic>
      <p:sp>
        <p:nvSpPr>
          <p:cNvPr id="7" name="文本框 6"/>
          <p:cNvSpPr txBox="1"/>
          <p:nvPr userDrawn="1"/>
        </p:nvSpPr>
        <p:spPr>
          <a:xfrm>
            <a:off x="6727224" y="1756264"/>
            <a:ext cx="4259567" cy="1483466"/>
          </a:xfrm>
          <a:prstGeom prst="rect">
            <a:avLst/>
          </a:prstGeom>
        </p:spPr>
        <p:txBody>
          <a:bodyPr wrap="square" rtlCol="0" anchor="t">
            <a:noAutofit/>
          </a:bodyPr>
          <a:p>
            <a:r>
              <a:rPr lang="en-US" altLang="zh-CN"/>
              <a:t>We then use the filter condition ip.src </a:t>
            </a:r>
            <a:r>
              <a:rPr lang="zh-CN" altLang="en-US"/>
              <a:t>== </a:t>
            </a:r>
            <a:r>
              <a:rPr lang="en-US" altLang="zh-CN"/>
              <a:t>192.168.1.64 </a:t>
            </a:r>
            <a:r>
              <a:rPr lang="zh-CN" altLang="en-US"/>
              <a:t>&amp;&amp; </a:t>
            </a:r>
            <a:r>
              <a:rPr lang="en-US" altLang="zh-CN"/>
              <a:t>tcp.flags.syn</a:t>
            </a:r>
            <a:r>
              <a:rPr lang="zh-CN" altLang="en-US"/>
              <a:t>==</a:t>
            </a:r>
            <a:r>
              <a:rPr lang="en-US" altLang="zh-CN"/>
              <a:t>1 to filter the data again</a:t>
            </a:r>
            <a:endParaRPr lang="zh-CN" altLang="en-US"/>
          </a:p>
        </p:txBody>
      </p:sp>
      <p:sp>
        <p:nvSpPr>
          <p:cNvPr id="8" name="文本框 7"/>
          <p:cNvSpPr txBox="1"/>
          <p:nvPr userDrawn="1"/>
        </p:nvSpPr>
        <p:spPr>
          <a:xfrm>
            <a:off x="2143774" y="4486829"/>
            <a:ext cx="7315200" cy="922020"/>
          </a:xfrm>
          <a:prstGeom prst="rect">
            <a:avLst/>
          </a:prstGeom>
        </p:spPr>
        <p:txBody>
          <a:bodyPr wrap="square" rtlCol="0" anchor="t">
            <a:spAutoFit/>
          </a:bodyPr>
          <a:p>
            <a:r>
              <a:rPr lang="en-US" altLang="zh-CN"/>
              <a:t>This will show that it is a dos attack, and the large number of syn requests may cause the server to crash. Let's turn on the filter restrictions and check the session.</a:t>
            </a:r>
            <a:endParaRPr lang="zh-CN" altLang="en-US"/>
          </a:p>
        </p:txBody>
      </p:sp>
      <p:sp>
        <p:nvSpPr>
          <p:cNvPr id="9" name="流程图: 数据 8"/>
          <p:cNvSpPr/>
          <p:nvPr/>
        </p:nvSpPr>
        <p:spPr>
          <a:xfrm>
            <a:off x="1199308" y="4522220"/>
            <a:ext cx="714694" cy="714694"/>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dirty="0">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790018" y="491921"/>
            <a:ext cx="2882265" cy="521970"/>
          </a:xfrm>
          <a:prstGeom prst="rect">
            <a:avLst/>
          </a:prstGeom>
        </p:spPr>
        <p:txBody>
          <a:bodyPr wrap="none">
            <a:spAutoFit/>
          </a:bodyPr>
          <a:lstStyle/>
          <a:p>
            <a:pPr algn="l"/>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18" name="矩形 17"/>
          <p:cNvSpPr/>
          <p:nvPr/>
        </p:nvSpPr>
        <p:spPr>
          <a:xfrm>
            <a:off x="482887" y="491909"/>
            <a:ext cx="1939925" cy="521970"/>
          </a:xfrm>
          <a:prstGeom prst="rect">
            <a:avLst/>
          </a:prstGeom>
        </p:spPr>
        <p:txBody>
          <a:bodyPr wrap="none">
            <a:spAutoFit/>
          </a:bodyPr>
          <a:lstStyle/>
          <a:p>
            <a:pPr algn="l"/>
            <a:r>
              <a:rPr lang="en-US" altLang="zh-CN" sz="2800" dirty="0">
                <a:solidFill>
                  <a:schemeClr val="tx1">
                    <a:lumMod val="85000"/>
                    <a:lumOff val="15000"/>
                  </a:schemeClr>
                </a:solidFill>
                <a:cs typeface="+mn-ea"/>
                <a:sym typeface="+mn-lt"/>
              </a:rPr>
              <a:t>Conclusion</a:t>
            </a:r>
            <a:endParaRPr lang="en-US" altLang="zh-CN" sz="2800" dirty="0">
              <a:solidFill>
                <a:schemeClr val="tx1">
                  <a:lumMod val="85000"/>
                  <a:lumOff val="15000"/>
                </a:schemeClr>
              </a:solidFill>
              <a:cs typeface="+mn-ea"/>
              <a:sym typeface="+mn-lt"/>
            </a:endParaRPr>
          </a:p>
        </p:txBody>
      </p:sp>
      <p:sp>
        <p:nvSpPr>
          <p:cNvPr id="3" name="流程图: 数据 2"/>
          <p:cNvSpPr/>
          <p:nvPr/>
        </p:nvSpPr>
        <p:spPr>
          <a:xfrm>
            <a:off x="6117136" y="1302900"/>
            <a:ext cx="714694" cy="714694"/>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dirty="0">
              <a:cs typeface="+mn-ea"/>
              <a:sym typeface="+mn-lt"/>
            </a:endParaRPr>
          </a:p>
        </p:txBody>
      </p:sp>
      <p:pic>
        <p:nvPicPr>
          <p:cNvPr id="6" name="图片 5" descr="upload_post_object_v2_174063295"/>
          <p:cNvPicPr>
            <a:picLocks noChangeAspect="1"/>
          </p:cNvPicPr>
          <p:nvPr/>
        </p:nvPicPr>
        <p:blipFill>
          <a:blip r:embed="rId1"/>
          <a:stretch>
            <a:fillRect/>
          </a:stretch>
        </p:blipFill>
        <p:spPr>
          <a:xfrm>
            <a:off x="603711" y="1227857"/>
            <a:ext cx="5271873" cy="2071309"/>
          </a:xfrm>
          <a:prstGeom prst="rect">
            <a:avLst/>
          </a:prstGeom>
        </p:spPr>
      </p:pic>
      <p:sp>
        <p:nvSpPr>
          <p:cNvPr id="7" name="文本框 6"/>
          <p:cNvSpPr txBox="1"/>
          <p:nvPr userDrawn="1"/>
        </p:nvSpPr>
        <p:spPr>
          <a:xfrm>
            <a:off x="6986409" y="1302871"/>
            <a:ext cx="4875525" cy="655098"/>
          </a:xfrm>
          <a:prstGeom prst="rect">
            <a:avLst/>
          </a:prstGeom>
        </p:spPr>
        <p:txBody>
          <a:bodyPr wrap="square" rtlCol="0" anchor="t">
            <a:noAutofit/>
          </a:bodyPr>
          <a:p>
            <a:r>
              <a:rPr lang="en-US" altLang="zh-CN"/>
              <a:t>Each send five packets, and a very short interval, it is clear that the server is under attack.</a:t>
            </a:r>
            <a:endParaRPr lang="en-US" altLang="zh-CN"/>
          </a:p>
          <a:p>
            <a:r>
              <a:rPr lang="en-US" altLang="zh-CN"/>
              <a:t>Not finished, there is a suspicion 192.168.2.183.</a:t>
            </a:r>
            <a:endParaRPr lang="en-US" altLang="zh-CN"/>
          </a:p>
          <a:p>
            <a:r>
              <a:rPr lang="en-US" altLang="zh-CN"/>
              <a:t>We open the filter and enter </a:t>
            </a:r>
            <a:endParaRPr lang="en-US" altLang="zh-CN"/>
          </a:p>
          <a:p>
            <a:r>
              <a:rPr lang="en-US" altLang="zh-CN"/>
              <a:t>ip.src </a:t>
            </a:r>
            <a:r>
              <a:rPr lang="zh-CN" altLang="en-US"/>
              <a:t>== </a:t>
            </a:r>
            <a:r>
              <a:rPr lang="en-US" altLang="zh-CN"/>
              <a:t>192.168.2.183, check the session</a:t>
            </a:r>
            <a:endParaRPr lang="zh-CN" altLang="en-US"/>
          </a:p>
        </p:txBody>
      </p:sp>
      <p:pic>
        <p:nvPicPr>
          <p:cNvPr id="8" name="图片 7" descr="upload_post_object_v2_334136849"/>
          <p:cNvPicPr>
            <a:picLocks noChangeAspect="1"/>
          </p:cNvPicPr>
          <p:nvPr/>
        </p:nvPicPr>
        <p:blipFill>
          <a:blip r:embed="rId2"/>
          <a:stretch>
            <a:fillRect/>
          </a:stretch>
        </p:blipFill>
        <p:spPr>
          <a:xfrm>
            <a:off x="621815" y="4029861"/>
            <a:ext cx="5235640" cy="2155852"/>
          </a:xfrm>
          <a:prstGeom prst="rect">
            <a:avLst/>
          </a:prstGeom>
        </p:spPr>
      </p:pic>
      <p:sp>
        <p:nvSpPr>
          <p:cNvPr id="9" name="流程图: 数据 8"/>
          <p:cNvSpPr/>
          <p:nvPr/>
        </p:nvSpPr>
        <p:spPr>
          <a:xfrm>
            <a:off x="6056933" y="4029873"/>
            <a:ext cx="714694" cy="714694"/>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dirty="0">
              <a:cs typeface="+mn-ea"/>
              <a:sym typeface="+mn-lt"/>
            </a:endParaRPr>
          </a:p>
        </p:txBody>
      </p:sp>
      <p:sp>
        <p:nvSpPr>
          <p:cNvPr id="10" name="文本框 9"/>
          <p:cNvSpPr txBox="1"/>
          <p:nvPr userDrawn="1"/>
        </p:nvSpPr>
        <p:spPr>
          <a:xfrm>
            <a:off x="7077474" y="4323781"/>
            <a:ext cx="4148505" cy="605083"/>
          </a:xfrm>
          <a:prstGeom prst="rect">
            <a:avLst/>
          </a:prstGeom>
        </p:spPr>
        <p:txBody>
          <a:bodyPr wrap="square" rtlCol="0" anchor="t">
            <a:noAutofit/>
          </a:bodyPr>
          <a:p>
            <a:r>
              <a:rPr lang="en-US" altLang="zh-CN"/>
              <a:t>Send a large number of packages</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790018" y="491921"/>
            <a:ext cx="2882265" cy="521970"/>
          </a:xfrm>
          <a:prstGeom prst="rect">
            <a:avLst/>
          </a:prstGeom>
        </p:spPr>
        <p:txBody>
          <a:bodyPr wrap="none">
            <a:spAutoFit/>
          </a:bodyPr>
          <a:lstStyle/>
          <a:p>
            <a:pPr algn="l"/>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18" name="矩形 17"/>
          <p:cNvSpPr/>
          <p:nvPr/>
        </p:nvSpPr>
        <p:spPr>
          <a:xfrm>
            <a:off x="482887" y="491909"/>
            <a:ext cx="1939925" cy="521970"/>
          </a:xfrm>
          <a:prstGeom prst="rect">
            <a:avLst/>
          </a:prstGeom>
        </p:spPr>
        <p:txBody>
          <a:bodyPr wrap="none">
            <a:spAutoFit/>
          </a:bodyPr>
          <a:lstStyle/>
          <a:p>
            <a:pPr algn="l"/>
            <a:r>
              <a:rPr lang="en-US" altLang="zh-CN" sz="2800" dirty="0">
                <a:solidFill>
                  <a:schemeClr val="tx1">
                    <a:lumMod val="85000"/>
                    <a:lumOff val="15000"/>
                  </a:schemeClr>
                </a:solidFill>
                <a:cs typeface="+mn-ea"/>
                <a:sym typeface="+mn-lt"/>
              </a:rPr>
              <a:t>Conclusion</a:t>
            </a:r>
            <a:endParaRPr lang="en-US" altLang="zh-CN" sz="2800" dirty="0">
              <a:solidFill>
                <a:schemeClr val="tx1">
                  <a:lumMod val="85000"/>
                  <a:lumOff val="15000"/>
                </a:schemeClr>
              </a:solidFill>
              <a:cs typeface="+mn-ea"/>
              <a:sym typeface="+mn-lt"/>
            </a:endParaRPr>
          </a:p>
        </p:txBody>
      </p:sp>
      <p:sp>
        <p:nvSpPr>
          <p:cNvPr id="3" name="流程图: 数据 2"/>
          <p:cNvSpPr/>
          <p:nvPr/>
        </p:nvSpPr>
        <p:spPr>
          <a:xfrm>
            <a:off x="4100177" y="4914132"/>
            <a:ext cx="382560" cy="418793"/>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dirty="0">
              <a:cs typeface="+mn-ea"/>
              <a:sym typeface="+mn-lt"/>
            </a:endParaRPr>
          </a:p>
        </p:txBody>
      </p:sp>
      <p:pic>
        <p:nvPicPr>
          <p:cNvPr id="2" name="图片 1" descr="upload_post_object_v2_673954274"/>
          <p:cNvPicPr>
            <a:picLocks noChangeAspect="1"/>
          </p:cNvPicPr>
          <p:nvPr/>
        </p:nvPicPr>
        <p:blipFill>
          <a:blip r:embed="rId1"/>
          <a:stretch>
            <a:fillRect/>
          </a:stretch>
        </p:blipFill>
        <p:spPr>
          <a:xfrm>
            <a:off x="1198533" y="1849854"/>
            <a:ext cx="5326222" cy="2397404"/>
          </a:xfrm>
          <a:prstGeom prst="rect">
            <a:avLst/>
          </a:prstGeom>
        </p:spPr>
      </p:pic>
      <p:sp>
        <p:nvSpPr>
          <p:cNvPr id="4" name="文本框 3"/>
          <p:cNvSpPr txBox="1"/>
          <p:nvPr userDrawn="1"/>
        </p:nvSpPr>
        <p:spPr>
          <a:xfrm>
            <a:off x="4571372" y="4914134"/>
            <a:ext cx="7315200" cy="645160"/>
          </a:xfrm>
          <a:prstGeom prst="rect">
            <a:avLst/>
          </a:prstGeom>
        </p:spPr>
        <p:txBody>
          <a:bodyPr wrap="square" rtlCol="0" anchor="t">
            <a:spAutoFit/>
          </a:bodyPr>
          <a:p>
            <a:r>
              <a:rPr lang="en-US" altLang="zh-CN"/>
              <a:t>All are IP 192.168.2.183HTTP/Get requests, basically belong to DDOS attack</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790018" y="491921"/>
            <a:ext cx="2882265" cy="521970"/>
          </a:xfrm>
          <a:prstGeom prst="rect">
            <a:avLst/>
          </a:prstGeom>
        </p:spPr>
        <p:txBody>
          <a:bodyPr wrap="none">
            <a:spAutoFit/>
          </a:bodyPr>
          <a:lstStyle/>
          <a:p>
            <a:pPr algn="l"/>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18" name="矩形 17"/>
          <p:cNvSpPr/>
          <p:nvPr/>
        </p:nvSpPr>
        <p:spPr>
          <a:xfrm>
            <a:off x="482887" y="491909"/>
            <a:ext cx="1939925" cy="521970"/>
          </a:xfrm>
          <a:prstGeom prst="rect">
            <a:avLst/>
          </a:prstGeom>
        </p:spPr>
        <p:txBody>
          <a:bodyPr wrap="none">
            <a:spAutoFit/>
          </a:bodyPr>
          <a:lstStyle/>
          <a:p>
            <a:pPr algn="l"/>
            <a:r>
              <a:rPr lang="en-US" altLang="zh-CN" sz="2800" dirty="0">
                <a:solidFill>
                  <a:schemeClr val="tx1">
                    <a:lumMod val="85000"/>
                    <a:lumOff val="15000"/>
                  </a:schemeClr>
                </a:solidFill>
                <a:cs typeface="+mn-ea"/>
                <a:sym typeface="+mn-lt"/>
              </a:rPr>
              <a:t>Conclusion</a:t>
            </a:r>
            <a:endParaRPr lang="en-US" altLang="zh-CN" sz="2800" dirty="0">
              <a:solidFill>
                <a:schemeClr val="tx1">
                  <a:lumMod val="85000"/>
                  <a:lumOff val="15000"/>
                </a:schemeClr>
              </a:solidFill>
              <a:cs typeface="+mn-ea"/>
              <a:sym typeface="+mn-lt"/>
            </a:endParaRPr>
          </a:p>
        </p:txBody>
      </p:sp>
      <p:sp>
        <p:nvSpPr>
          <p:cNvPr id="3" name="流程图: 数据 2"/>
          <p:cNvSpPr/>
          <p:nvPr/>
        </p:nvSpPr>
        <p:spPr>
          <a:xfrm>
            <a:off x="3665383" y="3911691"/>
            <a:ext cx="382560" cy="418793"/>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dirty="0">
              <a:cs typeface="+mn-ea"/>
              <a:sym typeface="+mn-lt"/>
            </a:endParaRPr>
          </a:p>
        </p:txBody>
      </p:sp>
      <p:pic>
        <p:nvPicPr>
          <p:cNvPr id="5" name="图片 4" descr="upload_post_object_v2_443591985"/>
          <p:cNvPicPr>
            <a:picLocks noChangeAspect="1"/>
          </p:cNvPicPr>
          <p:nvPr/>
        </p:nvPicPr>
        <p:blipFill>
          <a:blip r:embed="rId1"/>
          <a:stretch>
            <a:fillRect/>
          </a:stretch>
        </p:blipFill>
        <p:spPr>
          <a:xfrm>
            <a:off x="1129087" y="1451293"/>
            <a:ext cx="6889794" cy="2270589"/>
          </a:xfrm>
          <a:prstGeom prst="rect">
            <a:avLst/>
          </a:prstGeom>
        </p:spPr>
      </p:pic>
      <p:sp>
        <p:nvSpPr>
          <p:cNvPr id="6" name="文本框 5"/>
          <p:cNvSpPr txBox="1"/>
          <p:nvPr userDrawn="1"/>
        </p:nvSpPr>
        <p:spPr>
          <a:xfrm>
            <a:off x="4263393" y="3786328"/>
            <a:ext cx="7315200" cy="2584450"/>
          </a:xfrm>
          <a:prstGeom prst="rect">
            <a:avLst/>
          </a:prstGeom>
        </p:spPr>
        <p:txBody>
          <a:bodyPr wrap="square" rtlCol="0" anchor="t">
            <a:spAutoFit/>
          </a:bodyPr>
          <a:p>
            <a:r>
              <a:rPr lang="en-US" altLang="zh-CN"/>
              <a:t>Only a single ip initiated attacks can not be seen as ddos attacks.</a:t>
            </a:r>
            <a:endParaRPr lang="en-US" altLang="zh-CN"/>
          </a:p>
          <a:p>
            <a:endParaRPr lang="en-US" altLang="zh-CN"/>
          </a:p>
          <a:p>
            <a:r>
              <a:rPr lang="en-US" altLang="zh-CN"/>
              <a:t>Ninety percent or more are http request responses.</a:t>
            </a:r>
            <a:endParaRPr lang="en-US" altLang="zh-CN"/>
          </a:p>
          <a:p>
            <a:endParaRPr lang="en-US" altLang="zh-CN"/>
          </a:p>
          <a:p>
            <a:r>
              <a:rPr lang="en-US" altLang="zh-CN"/>
              <a:t>But this attack involves two ip addresses. And the scale of the attack is very large.</a:t>
            </a:r>
            <a:endParaRPr lang="en-US" altLang="zh-CN"/>
          </a:p>
          <a:p>
            <a:endParaRPr lang="en-US" altLang="zh-CN"/>
          </a:p>
          <a:p>
            <a:r>
              <a:rPr lang="en-US" altLang="zh-CN"/>
              <a:t>Judging from this, a large number of repeated requests for the same content, basically judged to belong to the ddos attack</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2790" y="513430"/>
            <a:ext cx="2036711" cy="523220"/>
          </a:xfrm>
          <a:prstGeom prst="rect">
            <a:avLst/>
          </a:prstGeom>
        </p:spPr>
        <p:txBody>
          <a:bodyPr wrap="none">
            <a:spAutoFit/>
          </a:bodyPr>
          <a:lstStyle/>
          <a:p>
            <a:pPr algn="dist"/>
            <a:r>
              <a:rPr lang="en-US" altLang="zh-CN" sz="2800" dirty="0">
                <a:solidFill>
                  <a:schemeClr val="tx1">
                    <a:lumMod val="75000"/>
                    <a:lumOff val="25000"/>
                  </a:schemeClr>
                </a:solidFill>
                <a:cs typeface="+mn-ea"/>
                <a:sym typeface="+mn-lt"/>
              </a:rPr>
              <a:t>Networking</a:t>
            </a:r>
            <a:endParaRPr lang="zh-CN" altLang="en-US" sz="4000" dirty="0">
              <a:solidFill>
                <a:schemeClr val="tx1">
                  <a:lumMod val="75000"/>
                  <a:lumOff val="25000"/>
                </a:schemeClr>
              </a:solidFill>
              <a:cs typeface="+mn-ea"/>
              <a:sym typeface="+mn-lt"/>
            </a:endParaRPr>
          </a:p>
        </p:txBody>
      </p:sp>
      <p:sp>
        <p:nvSpPr>
          <p:cNvPr id="3" name="矩形 2"/>
          <p:cNvSpPr/>
          <p:nvPr/>
        </p:nvSpPr>
        <p:spPr>
          <a:xfrm>
            <a:off x="482887" y="491909"/>
            <a:ext cx="928459" cy="523220"/>
          </a:xfrm>
          <a:prstGeom prst="rect">
            <a:avLst/>
          </a:prstGeom>
        </p:spPr>
        <p:txBody>
          <a:bodyPr wrap="none">
            <a:spAutoFit/>
          </a:bodyPr>
          <a:lstStyle/>
          <a:p>
            <a:r>
              <a:rPr lang="zh-CN" altLang="en-US" sz="2800" spc="100" dirty="0">
                <a:solidFill>
                  <a:schemeClr val="tx1">
                    <a:lumMod val="85000"/>
                    <a:lumOff val="15000"/>
                  </a:schemeClr>
                </a:solidFill>
                <a:cs typeface="+mn-ea"/>
                <a:sym typeface="+mn-lt"/>
              </a:rPr>
              <a:t>目录</a:t>
            </a:r>
            <a:endParaRPr lang="zh-CN" altLang="en-US" sz="2800" spc="100" dirty="0">
              <a:solidFill>
                <a:schemeClr val="tx1">
                  <a:lumMod val="85000"/>
                  <a:lumOff val="15000"/>
                </a:schemeClr>
              </a:solidFill>
              <a:cs typeface="+mn-ea"/>
              <a:sym typeface="+mn-lt"/>
            </a:endParaRPr>
          </a:p>
        </p:txBody>
      </p:sp>
      <p:sp>
        <p:nvSpPr>
          <p:cNvPr id="5" name="矩形 4"/>
          <p:cNvSpPr/>
          <p:nvPr/>
        </p:nvSpPr>
        <p:spPr>
          <a:xfrm>
            <a:off x="1025089" y="4149523"/>
            <a:ext cx="7924871" cy="488853"/>
          </a:xfrm>
          <a:prstGeom prst="rect">
            <a:avLst/>
          </a:prstGeom>
        </p:spPr>
        <p:txBody>
          <a:bodyPr wrap="square">
            <a:noAutofit/>
          </a:bodyPr>
          <a:lstStyle/>
          <a:p>
            <a:pPr algn="l"/>
            <a:r>
              <a:rPr lang="en-US" sz="2400">
                <a:latin typeface="Calibri" panose="020F0502020204030204" charset="0"/>
                <a:ea typeface="宋体" panose="02010600030101010101" pitchFamily="2" charset="-122"/>
                <a:cs typeface="Times New Roman" panose="02020603050405020304" charset="0"/>
              </a:rPr>
              <a:t>What is the IP address of the suspected attacker in PCAP file?</a:t>
            </a:r>
            <a:endParaRPr lang="en-US" altLang="en-US" sz="2400" dirty="0">
              <a:solidFill>
                <a:srgbClr val="023246"/>
              </a:solidFill>
              <a:latin typeface="Calibri" panose="020F0502020204030204" charset="0"/>
              <a:ea typeface="宋体" panose="02010600030101010101" pitchFamily="2" charset="-122"/>
              <a:cs typeface="Times New Roman" panose="02020603050405020304" charset="0"/>
              <a:sym typeface="+mn-lt"/>
            </a:endParaRPr>
          </a:p>
        </p:txBody>
      </p:sp>
      <p:cxnSp>
        <p:nvCxnSpPr>
          <p:cNvPr id="7" name="直接连接符 6"/>
          <p:cNvCxnSpPr/>
          <p:nvPr/>
        </p:nvCxnSpPr>
        <p:spPr>
          <a:xfrm>
            <a:off x="4114800" y="4018437"/>
            <a:ext cx="3860179" cy="0"/>
          </a:xfrm>
          <a:prstGeom prst="line">
            <a:avLst/>
          </a:prstGeom>
          <a:ln>
            <a:solidFill>
              <a:srgbClr val="D3D4CE"/>
            </a:solidFill>
            <a:prstDash val="lgDash"/>
          </a:ln>
        </p:spPr>
        <p:style>
          <a:lnRef idx="1">
            <a:schemeClr val="accent1"/>
          </a:lnRef>
          <a:fillRef idx="0">
            <a:schemeClr val="accent1"/>
          </a:fillRef>
          <a:effectRef idx="0">
            <a:schemeClr val="accent1"/>
          </a:effectRef>
          <a:fontRef idx="minor">
            <a:schemeClr val="tx1"/>
          </a:fontRef>
        </p:style>
      </p:cxnSp>
      <p:sp>
        <p:nvSpPr>
          <p:cNvPr id="11" name="平行四边形 10"/>
          <p:cNvSpPr/>
          <p:nvPr/>
        </p:nvSpPr>
        <p:spPr>
          <a:xfrm>
            <a:off x="5465603" y="2246351"/>
            <a:ext cx="1381358" cy="1381358"/>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cs typeface="+mn-ea"/>
                <a:sym typeface="+mn-lt"/>
              </a:rPr>
              <a:t>4</a:t>
            </a:r>
            <a:endParaRPr lang="zh-CN" altLang="en-US" sz="4800" dirty="0">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790018" y="491921"/>
            <a:ext cx="2882265" cy="521970"/>
          </a:xfrm>
          <a:prstGeom prst="rect">
            <a:avLst/>
          </a:prstGeom>
        </p:spPr>
        <p:txBody>
          <a:bodyPr wrap="none">
            <a:spAutoFit/>
          </a:bodyPr>
          <a:lstStyle/>
          <a:p>
            <a:pPr algn="l"/>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18" name="矩形 17"/>
          <p:cNvSpPr/>
          <p:nvPr/>
        </p:nvSpPr>
        <p:spPr>
          <a:xfrm>
            <a:off x="482887" y="491909"/>
            <a:ext cx="2887980" cy="521970"/>
          </a:xfrm>
          <a:prstGeom prst="rect">
            <a:avLst/>
          </a:prstGeom>
        </p:spPr>
        <p:txBody>
          <a:bodyPr wrap="none">
            <a:spAutoFit/>
          </a:bodyPr>
          <a:lstStyle/>
          <a:p>
            <a:pPr algn="l"/>
            <a:r>
              <a:rPr lang="en-US" altLang="zh-CN" sz="2800" dirty="0">
                <a:solidFill>
                  <a:schemeClr val="tx1">
                    <a:lumMod val="85000"/>
                    <a:lumOff val="15000"/>
                  </a:schemeClr>
                </a:solidFill>
                <a:cs typeface="+mn-ea"/>
                <a:sym typeface="+mn-lt"/>
              </a:rPr>
              <a:t>Problem analysis</a:t>
            </a:r>
            <a:endParaRPr lang="en-US" altLang="zh-CN" sz="2800" dirty="0">
              <a:solidFill>
                <a:schemeClr val="tx1">
                  <a:lumMod val="85000"/>
                  <a:lumOff val="15000"/>
                </a:schemeClr>
              </a:solidFill>
              <a:cs typeface="+mn-ea"/>
              <a:sym typeface="+mn-lt"/>
            </a:endParaRPr>
          </a:p>
        </p:txBody>
      </p:sp>
      <p:sp>
        <p:nvSpPr>
          <p:cNvPr id="3" name="流程图: 数据 2"/>
          <p:cNvSpPr/>
          <p:nvPr/>
        </p:nvSpPr>
        <p:spPr>
          <a:xfrm>
            <a:off x="5011867" y="4993146"/>
            <a:ext cx="439979" cy="451564"/>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dirty="0">
              <a:cs typeface="+mn-ea"/>
              <a:sym typeface="+mn-lt"/>
            </a:endParaRPr>
          </a:p>
        </p:txBody>
      </p:sp>
      <p:pic>
        <p:nvPicPr>
          <p:cNvPr id="2" name="图片 1" descr="upload_post_object_v2_854797421"/>
          <p:cNvPicPr>
            <a:picLocks noChangeAspect="1"/>
          </p:cNvPicPr>
          <p:nvPr/>
        </p:nvPicPr>
        <p:blipFill>
          <a:blip r:embed="rId1"/>
          <a:stretch>
            <a:fillRect/>
          </a:stretch>
        </p:blipFill>
        <p:spPr>
          <a:xfrm>
            <a:off x="754266" y="1226893"/>
            <a:ext cx="7462847" cy="3655713"/>
          </a:xfrm>
          <a:prstGeom prst="rect">
            <a:avLst/>
          </a:prstGeom>
        </p:spPr>
      </p:pic>
      <p:sp>
        <p:nvSpPr>
          <p:cNvPr id="4" name="文本框 3"/>
          <p:cNvSpPr txBox="1"/>
          <p:nvPr userDrawn="1"/>
        </p:nvSpPr>
        <p:spPr>
          <a:xfrm>
            <a:off x="5451846" y="4894978"/>
            <a:ext cx="6220498" cy="1017060"/>
          </a:xfrm>
          <a:prstGeom prst="rect">
            <a:avLst/>
          </a:prstGeom>
        </p:spPr>
        <p:txBody>
          <a:bodyPr wrap="square" rtlCol="0" anchor="t">
            <a:noAutofit/>
          </a:bodyPr>
          <a:p>
            <a:r>
              <a:rPr lang="en-US" altLang="zh-CN"/>
              <a:t>Suspected attacker IP: 192.168.2.183, frequent request repeated web content, should be httflood type ddos attack</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790018" y="491921"/>
            <a:ext cx="2882265" cy="521970"/>
          </a:xfrm>
          <a:prstGeom prst="rect">
            <a:avLst/>
          </a:prstGeom>
        </p:spPr>
        <p:txBody>
          <a:bodyPr wrap="none">
            <a:spAutoFit/>
          </a:bodyPr>
          <a:lstStyle/>
          <a:p>
            <a:pPr algn="l"/>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18" name="矩形 17"/>
          <p:cNvSpPr/>
          <p:nvPr/>
        </p:nvSpPr>
        <p:spPr>
          <a:xfrm>
            <a:off x="564815" y="491898"/>
            <a:ext cx="2157730" cy="521970"/>
          </a:xfrm>
          <a:prstGeom prst="rect">
            <a:avLst/>
          </a:prstGeom>
        </p:spPr>
        <p:txBody>
          <a:bodyPr wrap="none">
            <a:spAutoFit/>
          </a:bodyPr>
          <a:lstStyle/>
          <a:p>
            <a:pPr algn="l"/>
            <a:r>
              <a:rPr lang="en-US" altLang="zh-CN" sz="2800" dirty="0">
                <a:solidFill>
                  <a:schemeClr val="tx1">
                    <a:lumMod val="85000"/>
                    <a:lumOff val="15000"/>
                  </a:schemeClr>
                </a:solidFill>
                <a:cs typeface="+mn-ea"/>
                <a:sym typeface="+mn-lt"/>
              </a:rPr>
              <a:t>Precondition</a:t>
            </a:r>
            <a:endParaRPr lang="en-US" altLang="zh-CN" sz="2800" dirty="0">
              <a:solidFill>
                <a:schemeClr val="tx1">
                  <a:lumMod val="85000"/>
                  <a:lumOff val="15000"/>
                </a:schemeClr>
              </a:solidFill>
              <a:cs typeface="+mn-ea"/>
              <a:sym typeface="+mn-lt"/>
            </a:endParaRPr>
          </a:p>
        </p:txBody>
      </p:sp>
      <p:sp>
        <p:nvSpPr>
          <p:cNvPr id="3" name="流程图: 数据 2"/>
          <p:cNvSpPr/>
          <p:nvPr/>
        </p:nvSpPr>
        <p:spPr>
          <a:xfrm>
            <a:off x="3123182" y="1390750"/>
            <a:ext cx="5945570" cy="615421"/>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What is httpflood type ddos attack</a:t>
            </a:r>
            <a:endParaRPr lang="zh-CN" altLang="en-US" sz="2400" dirty="0">
              <a:cs typeface="+mn-ea"/>
              <a:sym typeface="+mn-lt"/>
            </a:endParaRPr>
          </a:p>
        </p:txBody>
      </p:sp>
      <p:sp>
        <p:nvSpPr>
          <p:cNvPr id="4" name="文本框 3"/>
          <p:cNvSpPr txBox="1"/>
          <p:nvPr userDrawn="1"/>
        </p:nvSpPr>
        <p:spPr>
          <a:xfrm>
            <a:off x="774388" y="2137256"/>
            <a:ext cx="10643159" cy="3966484"/>
          </a:xfrm>
          <a:prstGeom prst="rect">
            <a:avLst/>
          </a:prstGeom>
        </p:spPr>
        <p:txBody>
          <a:bodyPr wrap="square" rtlCol="0" anchor="t">
            <a:noAutofit/>
          </a:bodyPr>
          <a:p>
            <a:r>
              <a:rPr lang="en-US" altLang="zh-CN" sz="1600"/>
              <a:t>HTTP Flood is a attack on Web services on the seventh layer protocol (application layer). Its huge harm is mainly manifested in three aspects: convenient, difficult filtering, and far </a:t>
            </a:r>
            <a:r>
              <a:rPr lang="zh-CN" altLang="en-US" sz="1600"/>
              <a:t>-</a:t>
            </a:r>
            <a:r>
              <a:rPr lang="en-US" altLang="zh-CN" sz="1600"/>
              <a:t>reaching influence.The HTTP FLOOD attack searches anonymous HTTP agent or SOCKS agent on the Internet through port scanning program. The attacker initiates the HTTP request to the attack target through anonymous agents. Anonymous agent is a relatively abundant resource. It is not difficult to get an agent for a few days. Therefore, attacks are easy to initiate and can continue for a long time.The HTTP FLOOD attack was launched on the HTTP layer, and the web page request behavior of normal users was vigorously imitated. It was closely related to the website business. It is difficult for security manufacturers to provide a general </a:t>
            </a:r>
            <a:r>
              <a:rPr lang="zh-CN" altLang="en-US" sz="1600"/>
              <a:t>-</a:t>
            </a:r>
            <a:r>
              <a:rPr lang="en-US" altLang="zh-CN" sz="1600"/>
              <a:t>purpose solution without affecting the user experience.HTTP FLOOD attacks can cause serious chain reactions, not only the slow </a:t>
            </a:r>
            <a:r>
              <a:rPr lang="zh-CN" altLang="en-US" sz="1600"/>
              <a:t>-</a:t>
            </a:r>
            <a:r>
              <a:rPr lang="en-US" altLang="zh-CN" sz="1600"/>
              <a:t>attacked Web front </a:t>
            </a:r>
            <a:r>
              <a:rPr lang="zh-CN" altLang="en-US" sz="1600"/>
              <a:t>-</a:t>
            </a:r>
            <a:r>
              <a:rPr lang="en-US" altLang="zh-CN" sz="1600"/>
              <a:t>end response, but also indirectly attacking the back </a:t>
            </a:r>
            <a:r>
              <a:rPr lang="zh-CN" altLang="en-US" sz="1600"/>
              <a:t>-</a:t>
            </a:r>
            <a:r>
              <a:rPr lang="en-US" altLang="zh-CN" sz="1600"/>
              <a:t>end Java and other business layer logic and more back </a:t>
            </a:r>
            <a:r>
              <a:rPr lang="zh-CN" altLang="en-US" sz="1600"/>
              <a:t>-</a:t>
            </a:r>
            <a:r>
              <a:rPr lang="en-US" altLang="zh-CN" sz="1600"/>
              <a:t>end database services, increasing their pressure, and even the logs of the logs. The storage server has an impact.</a:t>
            </a:r>
            <a:endParaRPr lang="zh-CN" altLang="en-US"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790018" y="491921"/>
            <a:ext cx="2882265" cy="521970"/>
          </a:xfrm>
          <a:prstGeom prst="rect">
            <a:avLst/>
          </a:prstGeom>
        </p:spPr>
        <p:txBody>
          <a:bodyPr wrap="none">
            <a:spAutoFit/>
          </a:bodyPr>
          <a:lstStyle/>
          <a:p>
            <a:pPr algn="l"/>
            <a:r>
              <a:rPr lang="en-US" altLang="zh-CN" sz="2800" spc="100" dirty="0">
                <a:solidFill>
                  <a:srgbClr val="023246"/>
                </a:solidFill>
                <a:cs typeface="+mn-ea"/>
                <a:sym typeface="+mn-lt"/>
              </a:rPr>
              <a:t>System security</a:t>
            </a:r>
            <a:endParaRPr lang="en-US" altLang="zh-CN" sz="2800" spc="100" dirty="0">
              <a:solidFill>
                <a:srgbClr val="023246"/>
              </a:solidFill>
              <a:cs typeface="+mn-ea"/>
              <a:sym typeface="+mn-lt"/>
            </a:endParaRPr>
          </a:p>
        </p:txBody>
      </p:sp>
      <p:sp>
        <p:nvSpPr>
          <p:cNvPr id="18" name="矩形 17"/>
          <p:cNvSpPr/>
          <p:nvPr/>
        </p:nvSpPr>
        <p:spPr>
          <a:xfrm>
            <a:off x="482887" y="491909"/>
            <a:ext cx="1939925" cy="521970"/>
          </a:xfrm>
          <a:prstGeom prst="rect">
            <a:avLst/>
          </a:prstGeom>
        </p:spPr>
        <p:txBody>
          <a:bodyPr wrap="none">
            <a:spAutoFit/>
          </a:bodyPr>
          <a:lstStyle/>
          <a:p>
            <a:pPr algn="l"/>
            <a:r>
              <a:rPr lang="en-US" altLang="zh-CN" sz="2800" dirty="0">
                <a:solidFill>
                  <a:schemeClr val="tx1">
                    <a:lumMod val="85000"/>
                    <a:lumOff val="15000"/>
                  </a:schemeClr>
                </a:solidFill>
                <a:cs typeface="+mn-ea"/>
                <a:sym typeface="+mn-lt"/>
              </a:rPr>
              <a:t>Conclusion</a:t>
            </a:r>
            <a:endParaRPr lang="en-US" altLang="zh-CN" sz="2800" dirty="0">
              <a:solidFill>
                <a:schemeClr val="tx1">
                  <a:lumMod val="85000"/>
                  <a:lumOff val="15000"/>
                </a:schemeClr>
              </a:solidFill>
              <a:cs typeface="+mn-ea"/>
              <a:sym typeface="+mn-lt"/>
            </a:endParaRPr>
          </a:p>
        </p:txBody>
      </p:sp>
      <p:sp>
        <p:nvSpPr>
          <p:cNvPr id="4" name="文本框 3"/>
          <p:cNvSpPr txBox="1"/>
          <p:nvPr userDrawn="1"/>
        </p:nvSpPr>
        <p:spPr>
          <a:xfrm>
            <a:off x="8304430" y="1617759"/>
            <a:ext cx="3014638" cy="4324593"/>
          </a:xfrm>
          <a:prstGeom prst="rect">
            <a:avLst/>
          </a:prstGeom>
        </p:spPr>
        <p:txBody>
          <a:bodyPr wrap="square" rtlCol="0" anchor="t">
            <a:noAutofit/>
          </a:bodyPr>
          <a:p>
            <a:r>
              <a:rPr lang="en-US" altLang="zh-CN" sz="2000"/>
              <a:t>     It can be seen that 192.168.2.183 repeatedly request the same ip 192.168.10.124 and different port request IP addresses, it is very likely that a large number of http requests, occupying the server resources, so that the server has no resources to provide other normal http request services. So this is a typical ddos attack of the http flood.</a:t>
            </a:r>
            <a:endParaRPr lang="zh-CN" altLang="en-US" sz="2000"/>
          </a:p>
        </p:txBody>
      </p:sp>
      <p:pic>
        <p:nvPicPr>
          <p:cNvPr id="5" name="图片 4" descr="upload_post_object_v2_123023490"/>
          <p:cNvPicPr>
            <a:picLocks noChangeAspect="1"/>
          </p:cNvPicPr>
          <p:nvPr/>
        </p:nvPicPr>
        <p:blipFill>
          <a:blip r:embed="rId1"/>
          <a:stretch>
            <a:fillRect/>
          </a:stretch>
        </p:blipFill>
        <p:spPr>
          <a:xfrm>
            <a:off x="482886" y="1505517"/>
            <a:ext cx="7821522" cy="4238542"/>
          </a:xfrm>
          <a:prstGeom prst="rect">
            <a:avLst/>
          </a:prstGeom>
        </p:spPr>
      </p:pic>
      <p:sp>
        <p:nvSpPr>
          <p:cNvPr id="3" name="流程图: 数据 2"/>
          <p:cNvSpPr/>
          <p:nvPr/>
        </p:nvSpPr>
        <p:spPr>
          <a:xfrm>
            <a:off x="8395535" y="1732395"/>
            <a:ext cx="263318" cy="254936"/>
          </a:xfrm>
          <a:prstGeom prst="flowChartInputOutput">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dirty="0">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76206" y="513430"/>
            <a:ext cx="309880" cy="706755"/>
          </a:xfrm>
          <a:prstGeom prst="rect">
            <a:avLst/>
          </a:prstGeom>
        </p:spPr>
        <p:txBody>
          <a:bodyPr wrap="none">
            <a:spAutoFit/>
          </a:bodyPr>
          <a:lstStyle/>
          <a:p>
            <a:pPr algn="dist"/>
            <a:endParaRPr lang="zh-CN" altLang="en-US" sz="4000" dirty="0">
              <a:solidFill>
                <a:schemeClr val="tx1">
                  <a:lumMod val="75000"/>
                  <a:lumOff val="25000"/>
                </a:schemeClr>
              </a:solidFill>
              <a:cs typeface="+mn-ea"/>
              <a:sym typeface="+mn-lt"/>
            </a:endParaRPr>
          </a:p>
        </p:txBody>
      </p:sp>
      <p:sp>
        <p:nvSpPr>
          <p:cNvPr id="3" name="矩形 2"/>
          <p:cNvSpPr/>
          <p:nvPr/>
        </p:nvSpPr>
        <p:spPr>
          <a:xfrm>
            <a:off x="482887" y="491909"/>
            <a:ext cx="309880" cy="521970"/>
          </a:xfrm>
          <a:prstGeom prst="rect">
            <a:avLst/>
          </a:prstGeom>
        </p:spPr>
        <p:txBody>
          <a:bodyPr wrap="none">
            <a:spAutoFit/>
          </a:bodyPr>
          <a:lstStyle/>
          <a:p>
            <a:endParaRPr lang="zh-CN" altLang="en-US" sz="2800" spc="100" dirty="0">
              <a:solidFill>
                <a:schemeClr val="tx1">
                  <a:lumMod val="85000"/>
                  <a:lumOff val="15000"/>
                </a:schemeClr>
              </a:solidFill>
              <a:cs typeface="+mn-ea"/>
              <a:sym typeface="+mn-lt"/>
            </a:endParaRPr>
          </a:p>
        </p:txBody>
      </p:sp>
      <p:sp>
        <p:nvSpPr>
          <p:cNvPr id="4" name="矩形 3"/>
          <p:cNvSpPr/>
          <p:nvPr/>
        </p:nvSpPr>
        <p:spPr>
          <a:xfrm>
            <a:off x="4345496" y="4879319"/>
            <a:ext cx="309880" cy="398780"/>
          </a:xfrm>
          <a:prstGeom prst="rect">
            <a:avLst/>
          </a:prstGeom>
        </p:spPr>
        <p:txBody>
          <a:bodyPr wrap="none">
            <a:spAutoFit/>
          </a:bodyPr>
          <a:lstStyle/>
          <a:p>
            <a:endParaRPr lang="zh-CN" altLang="en-US" sz="2000" dirty="0">
              <a:solidFill>
                <a:schemeClr val="tx1">
                  <a:lumMod val="85000"/>
                  <a:lumOff val="15000"/>
                </a:schemeClr>
              </a:solidFill>
              <a:cs typeface="+mn-ea"/>
              <a:sym typeface="+mn-lt"/>
            </a:endParaRPr>
          </a:p>
        </p:txBody>
      </p:sp>
      <p:cxnSp>
        <p:nvCxnSpPr>
          <p:cNvPr id="7" name="直接连接符 6"/>
          <p:cNvCxnSpPr/>
          <p:nvPr/>
        </p:nvCxnSpPr>
        <p:spPr>
          <a:xfrm>
            <a:off x="4114800" y="4018437"/>
            <a:ext cx="3860179" cy="0"/>
          </a:xfrm>
          <a:prstGeom prst="line">
            <a:avLst/>
          </a:prstGeom>
          <a:ln>
            <a:solidFill>
              <a:srgbClr val="D3D4CE"/>
            </a:solidFill>
            <a:prstDash val="lgDash"/>
          </a:ln>
        </p:spPr>
        <p:style>
          <a:lnRef idx="1">
            <a:schemeClr val="accent1"/>
          </a:lnRef>
          <a:fillRef idx="0">
            <a:schemeClr val="accent1"/>
          </a:fillRef>
          <a:effectRef idx="0">
            <a:schemeClr val="accent1"/>
          </a:effectRef>
          <a:fontRef idx="minor">
            <a:schemeClr val="tx1"/>
          </a:fontRef>
        </p:style>
      </p:cxnSp>
      <p:sp>
        <p:nvSpPr>
          <p:cNvPr id="11" name="平行四边形 10"/>
          <p:cNvSpPr/>
          <p:nvPr/>
        </p:nvSpPr>
        <p:spPr>
          <a:xfrm>
            <a:off x="5465618" y="2246351"/>
            <a:ext cx="1381358" cy="1381358"/>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cs typeface="+mn-ea"/>
                <a:sym typeface="+mn-lt"/>
              </a:rPr>
              <a:t>a</a:t>
            </a:r>
            <a:endParaRPr lang="zh-CN" altLang="en-US" sz="4800" dirty="0">
              <a:cs typeface="+mn-ea"/>
              <a:sym typeface="+mn-lt"/>
            </a:endParaRPr>
          </a:p>
        </p:txBody>
      </p:sp>
      <p:sp>
        <p:nvSpPr>
          <p:cNvPr id="9" name="文本框 8"/>
          <p:cNvSpPr txBox="1"/>
          <p:nvPr/>
        </p:nvSpPr>
        <p:spPr>
          <a:xfrm>
            <a:off x="8932545" y="622300"/>
            <a:ext cx="4064000" cy="798830"/>
          </a:xfrm>
          <a:prstGeom prst="rect">
            <a:avLst/>
          </a:prstGeom>
          <a:noFill/>
        </p:spPr>
        <p:txBody>
          <a:bodyPr wrap="square" rtlCol="0">
            <a:spAutoFit/>
          </a:bodyPr>
          <a:p>
            <a:r>
              <a:rPr lang="en-US" altLang="zh-CN" sz="2800" spc="100" dirty="0">
                <a:solidFill>
                  <a:srgbClr val="023246"/>
                </a:solidFill>
                <a:cs typeface="+mn-ea"/>
                <a:sym typeface="+mn-lt"/>
              </a:rPr>
              <a:t>System security</a:t>
            </a:r>
            <a:endParaRPr lang="zh-CN" altLang="en-US" spc="100" dirty="0">
              <a:solidFill>
                <a:srgbClr val="023246"/>
              </a:solidFill>
              <a:cs typeface="+mn-ea"/>
              <a:sym typeface="+mn-lt"/>
            </a:endParaRPr>
          </a:p>
          <a:p>
            <a:endParaRPr lang="zh-CN" altLang="en-US"/>
          </a:p>
        </p:txBody>
      </p:sp>
      <p:sp>
        <p:nvSpPr>
          <p:cNvPr id="10" name="文本框 9"/>
          <p:cNvSpPr txBox="1"/>
          <p:nvPr/>
        </p:nvSpPr>
        <p:spPr>
          <a:xfrm>
            <a:off x="957580" y="698500"/>
            <a:ext cx="4064000" cy="521970"/>
          </a:xfrm>
          <a:prstGeom prst="rect">
            <a:avLst/>
          </a:prstGeom>
          <a:noFill/>
        </p:spPr>
        <p:txBody>
          <a:bodyPr wrap="square" rtlCol="0">
            <a:spAutoFit/>
          </a:bodyPr>
          <a:p>
            <a:r>
              <a:rPr lang="en-US" altLang="zh-CN" sz="2800" spc="100" dirty="0">
                <a:solidFill>
                  <a:schemeClr val="tx1">
                    <a:lumMod val="85000"/>
                    <a:lumOff val="15000"/>
                  </a:schemeClr>
                </a:solidFill>
                <a:cs typeface="+mn-ea"/>
                <a:sym typeface="+mn-lt"/>
              </a:rPr>
              <a:t>Contents</a:t>
            </a:r>
            <a:endParaRPr lang="en-US" altLang="zh-CN" sz="2800" spc="100" dirty="0">
              <a:solidFill>
                <a:schemeClr val="tx1">
                  <a:lumMod val="85000"/>
                  <a:lumOff val="15000"/>
                </a:schemeClr>
              </a:solidFill>
              <a:cs typeface="+mn-ea"/>
              <a:sym typeface="+mn-lt"/>
            </a:endParaRPr>
          </a:p>
        </p:txBody>
      </p:sp>
      <p:sp>
        <p:nvSpPr>
          <p:cNvPr id="13" name="文本框 12"/>
          <p:cNvSpPr txBox="1"/>
          <p:nvPr/>
        </p:nvSpPr>
        <p:spPr>
          <a:xfrm>
            <a:off x="4005580" y="4356100"/>
            <a:ext cx="4398645" cy="922020"/>
          </a:xfrm>
          <a:prstGeom prst="rect">
            <a:avLst/>
          </a:prstGeom>
          <a:noFill/>
        </p:spPr>
        <p:txBody>
          <a:bodyPr wrap="square" rtlCol="0">
            <a:spAutoFit/>
          </a:bodyPr>
          <a:p>
            <a:r>
              <a:rPr lang="zh-CN" altLang="en-US"/>
              <a:t>The Transmission Control Protocol (TCP) and User Datagram Protocol (UDP), and the difference between the two protocols</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userDrawn="1"/>
        </p:nvSpPr>
        <p:spPr>
          <a:xfrm>
            <a:off x="2710725" y="1894164"/>
            <a:ext cx="4797141" cy="368300"/>
          </a:xfrm>
          <a:prstGeom prst="rect">
            <a:avLst/>
          </a:prstGeom>
        </p:spPr>
        <p:txBody>
          <a:bodyPr wrap="none" rtlCol="0">
            <a:noAutofit/>
          </a:bodyPr>
          <a:p>
            <a:endParaRPr lang="en-US" altLang="zh-CN"/>
          </a:p>
        </p:txBody>
      </p:sp>
      <p:sp>
        <p:nvSpPr>
          <p:cNvPr id="11" name="平行四边形 10"/>
          <p:cNvSpPr/>
          <p:nvPr>
            <p:custDataLst>
              <p:tags r:id="rId1"/>
            </p:custDataLst>
          </p:nvPr>
        </p:nvSpPr>
        <p:spPr>
          <a:xfrm>
            <a:off x="5405321" y="2447646"/>
            <a:ext cx="1381358" cy="1381358"/>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dirty="0">
                <a:cs typeface="+mn-ea"/>
                <a:sym typeface="+mn-lt"/>
              </a:rPr>
              <a:t>5</a:t>
            </a:r>
            <a:endParaRPr lang="zh-CN" altLang="en-US" sz="4800" dirty="0">
              <a:cs typeface="+mn-ea"/>
              <a:sym typeface="+mn-lt"/>
            </a:endParaRPr>
          </a:p>
        </p:txBody>
      </p:sp>
      <p:sp>
        <p:nvSpPr>
          <p:cNvPr id="5" name="文本框 4"/>
          <p:cNvSpPr txBox="1"/>
          <p:nvPr/>
        </p:nvSpPr>
        <p:spPr>
          <a:xfrm>
            <a:off x="575310" y="466725"/>
            <a:ext cx="6096000" cy="521970"/>
          </a:xfrm>
          <a:prstGeom prst="rect">
            <a:avLst/>
          </a:prstGeom>
          <a:noFill/>
        </p:spPr>
        <p:txBody>
          <a:bodyPr wrap="square" rtlCol="0" anchor="t">
            <a:spAutoFit/>
          </a:bodyPr>
          <a:p>
            <a:r>
              <a:rPr lang="en-US" altLang="zh-CN" sz="2800" spc="100" dirty="0">
                <a:solidFill>
                  <a:schemeClr val="tx1">
                    <a:lumMod val="85000"/>
                    <a:lumOff val="15000"/>
                  </a:schemeClr>
                </a:solidFill>
                <a:cs typeface="+mn-ea"/>
                <a:sym typeface="+mn-lt"/>
              </a:rPr>
              <a:t>Contents</a:t>
            </a:r>
            <a:endParaRPr lang="en-US" altLang="zh-CN" sz="2800" spc="100" dirty="0">
              <a:solidFill>
                <a:schemeClr val="tx1">
                  <a:lumMod val="85000"/>
                  <a:lumOff val="15000"/>
                </a:schemeClr>
              </a:solidFill>
              <a:cs typeface="+mn-ea"/>
              <a:sym typeface="+mn-lt"/>
            </a:endParaRPr>
          </a:p>
        </p:txBody>
      </p:sp>
      <p:sp>
        <p:nvSpPr>
          <p:cNvPr id="6" name="文本框 5"/>
          <p:cNvSpPr txBox="1"/>
          <p:nvPr/>
        </p:nvSpPr>
        <p:spPr>
          <a:xfrm>
            <a:off x="8722995" y="466725"/>
            <a:ext cx="6096000" cy="521970"/>
          </a:xfrm>
          <a:prstGeom prst="rect">
            <a:avLst/>
          </a:prstGeom>
          <a:noFill/>
        </p:spPr>
        <p:txBody>
          <a:bodyPr wrap="square" rtlCol="0" anchor="t">
            <a:spAutoFit/>
          </a:bodyPr>
          <a:p>
            <a:r>
              <a:rPr lang="en-US" altLang="zh-CN" sz="2800" dirty="0">
                <a:solidFill>
                  <a:schemeClr val="tx1">
                    <a:lumMod val="75000"/>
                    <a:lumOff val="25000"/>
                  </a:schemeClr>
                </a:solidFill>
                <a:cs typeface="+mn-ea"/>
                <a:sym typeface="+mn-lt"/>
              </a:rPr>
              <a:t>System security</a:t>
            </a:r>
            <a:endParaRPr lang="en-US" altLang="zh-CN" sz="2800" dirty="0">
              <a:solidFill>
                <a:schemeClr val="tx1">
                  <a:lumMod val="75000"/>
                  <a:lumOff val="25000"/>
                </a:schemeClr>
              </a:solidFill>
              <a:cs typeface="+mn-ea"/>
              <a:sym typeface="+mn-lt"/>
            </a:endParaRPr>
          </a:p>
        </p:txBody>
      </p:sp>
      <p:sp>
        <p:nvSpPr>
          <p:cNvPr id="7" name="文本框 6"/>
          <p:cNvSpPr txBox="1"/>
          <p:nvPr/>
        </p:nvSpPr>
        <p:spPr>
          <a:xfrm>
            <a:off x="3048635" y="4466590"/>
            <a:ext cx="6096000" cy="398780"/>
          </a:xfrm>
          <a:prstGeom prst="rect">
            <a:avLst/>
          </a:prstGeom>
          <a:noFill/>
        </p:spPr>
        <p:txBody>
          <a:bodyPr wrap="square" rtlCol="0" anchor="t">
            <a:spAutoFit/>
          </a:bodyPr>
          <a:p>
            <a:pPr algn="ctr"/>
            <a:r>
              <a:rPr lang="en-US" altLang="zh-CN" sz="2000" dirty="0">
                <a:solidFill>
                  <a:schemeClr val="tx1">
                    <a:lumMod val="85000"/>
                    <a:lumOff val="15000"/>
                  </a:schemeClr>
                </a:solidFill>
                <a:cs typeface="+mn-ea"/>
                <a:sym typeface="+mn-lt"/>
              </a:rPr>
              <a:t>Conclusion and Reflection</a:t>
            </a:r>
            <a:endParaRPr lang="en-US" altLang="zh-CN" sz="2000" dirty="0">
              <a:solidFill>
                <a:schemeClr val="tx1">
                  <a:lumMod val="85000"/>
                  <a:lumOff val="15000"/>
                </a:schemeClr>
              </a:solidFill>
              <a:cs typeface="+mn-ea"/>
              <a:sym typeface="+mn-lt"/>
            </a:endParaRPr>
          </a:p>
        </p:txBody>
      </p:sp>
      <p:cxnSp>
        <p:nvCxnSpPr>
          <p:cNvPr id="8" name="直接连接符 7"/>
          <p:cNvCxnSpPr/>
          <p:nvPr>
            <p:custDataLst>
              <p:tags r:id="rId2"/>
            </p:custDataLst>
          </p:nvPr>
        </p:nvCxnSpPr>
        <p:spPr>
          <a:xfrm>
            <a:off x="4166235" y="4076222"/>
            <a:ext cx="3860179" cy="0"/>
          </a:xfrm>
          <a:prstGeom prst="line">
            <a:avLst/>
          </a:prstGeom>
          <a:ln>
            <a:solidFill>
              <a:srgbClr val="D3D4CE"/>
            </a:solidFill>
            <a:prstDash val="lg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333105" y="5422265"/>
            <a:ext cx="3361055" cy="645160"/>
          </a:xfrm>
          <a:prstGeom prst="rect">
            <a:avLst/>
          </a:prstGeom>
          <a:noFill/>
        </p:spPr>
        <p:txBody>
          <a:bodyPr wrap="square" rtlCol="0">
            <a:spAutoFit/>
          </a:bodyPr>
          <a:p>
            <a:r>
              <a:rPr lang="en-US" altLang="zh-CN"/>
              <a:t>Speechmaker : Peter(yuwei Cui)</a:t>
            </a:r>
            <a:endParaRPr lang="en-US" altLang="zh-CN"/>
          </a:p>
          <a:p>
            <a:r>
              <a:rPr lang="en-US" altLang="zh-CN"/>
              <a:t>                        202015030405</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28345" y="503555"/>
            <a:ext cx="6096000" cy="521970"/>
          </a:xfrm>
          <a:prstGeom prst="rect">
            <a:avLst/>
          </a:prstGeom>
          <a:noFill/>
        </p:spPr>
        <p:txBody>
          <a:bodyPr wrap="square" rtlCol="0" anchor="t">
            <a:spAutoFit/>
          </a:bodyPr>
          <a:p>
            <a:r>
              <a:rPr lang="en-US" altLang="zh-CN" sz="2800" dirty="0">
                <a:solidFill>
                  <a:schemeClr val="tx1">
                    <a:lumMod val="85000"/>
                    <a:lumOff val="15000"/>
                  </a:schemeClr>
                </a:solidFill>
                <a:cs typeface="+mn-ea"/>
                <a:sym typeface="+mn-lt"/>
              </a:rPr>
              <a:t>Conclusion</a:t>
            </a:r>
            <a:endParaRPr lang="en-US" altLang="zh-CN" sz="2800" spc="100" dirty="0">
              <a:solidFill>
                <a:schemeClr val="tx1">
                  <a:lumMod val="85000"/>
                  <a:lumOff val="15000"/>
                </a:schemeClr>
              </a:solidFill>
              <a:cs typeface="+mn-ea"/>
              <a:sym typeface="+mn-lt"/>
            </a:endParaRPr>
          </a:p>
        </p:txBody>
      </p:sp>
      <p:sp>
        <p:nvSpPr>
          <p:cNvPr id="3" name="文本框 2"/>
          <p:cNvSpPr txBox="1"/>
          <p:nvPr/>
        </p:nvSpPr>
        <p:spPr>
          <a:xfrm>
            <a:off x="8655050" y="503555"/>
            <a:ext cx="6096000" cy="521970"/>
          </a:xfrm>
          <a:prstGeom prst="rect">
            <a:avLst/>
          </a:prstGeom>
          <a:noFill/>
        </p:spPr>
        <p:txBody>
          <a:bodyPr wrap="square" rtlCol="0" anchor="t">
            <a:spAutoFit/>
          </a:bodyPr>
          <a:p>
            <a:r>
              <a:rPr lang="en-US" altLang="zh-CN" sz="2800" dirty="0">
                <a:solidFill>
                  <a:schemeClr val="tx1">
                    <a:lumMod val="75000"/>
                    <a:lumOff val="25000"/>
                  </a:schemeClr>
                </a:solidFill>
                <a:cs typeface="+mn-ea"/>
                <a:sym typeface="+mn-lt"/>
              </a:rPr>
              <a:t>System security</a:t>
            </a:r>
            <a:endParaRPr lang="en-US" altLang="zh-CN" sz="2800" dirty="0">
              <a:solidFill>
                <a:schemeClr val="tx1">
                  <a:lumMod val="75000"/>
                  <a:lumOff val="25000"/>
                </a:schemeClr>
              </a:solidFill>
              <a:cs typeface="+mn-ea"/>
              <a:sym typeface="+mn-lt"/>
            </a:endParaRPr>
          </a:p>
        </p:txBody>
      </p:sp>
      <p:sp>
        <p:nvSpPr>
          <p:cNvPr id="8" name="layers_149786"/>
          <p:cNvSpPr>
            <a:spLocks noChangeAspect="1"/>
          </p:cNvSpPr>
          <p:nvPr>
            <p:custDataLst>
              <p:tags r:id="rId1"/>
            </p:custDataLst>
          </p:nvPr>
        </p:nvSpPr>
        <p:spPr bwMode="auto">
          <a:xfrm>
            <a:off x="1350718" y="2099321"/>
            <a:ext cx="820558" cy="850669"/>
          </a:xfrm>
          <a:custGeom>
            <a:avLst/>
            <a:gdLst>
              <a:gd name="connsiteX0" fmla="*/ 94092 w 576545"/>
              <a:gd name="connsiteY0" fmla="*/ 380369 h 597701"/>
              <a:gd name="connsiteX1" fmla="*/ 288734 w 576545"/>
              <a:gd name="connsiteY1" fmla="*/ 490877 h 597701"/>
              <a:gd name="connsiteX2" fmla="*/ 482453 w 576545"/>
              <a:gd name="connsiteY2" fmla="*/ 380369 h 597701"/>
              <a:gd name="connsiteX3" fmla="*/ 576545 w 576545"/>
              <a:gd name="connsiteY3" fmla="*/ 433781 h 597701"/>
              <a:gd name="connsiteX4" fmla="*/ 288734 w 576545"/>
              <a:gd name="connsiteY4" fmla="*/ 597701 h 597701"/>
              <a:gd name="connsiteX5" fmla="*/ 0 w 576545"/>
              <a:gd name="connsiteY5" fmla="*/ 433781 h 597701"/>
              <a:gd name="connsiteX6" fmla="*/ 94092 w 576545"/>
              <a:gd name="connsiteY6" fmla="*/ 244998 h 597701"/>
              <a:gd name="connsiteX7" fmla="*/ 288734 w 576545"/>
              <a:gd name="connsiteY7" fmla="*/ 356410 h 597701"/>
              <a:gd name="connsiteX8" fmla="*/ 482453 w 576545"/>
              <a:gd name="connsiteY8" fmla="*/ 244998 h 597701"/>
              <a:gd name="connsiteX9" fmla="*/ 576545 w 576545"/>
              <a:gd name="connsiteY9" fmla="*/ 298402 h 597701"/>
              <a:gd name="connsiteX10" fmla="*/ 288734 w 576545"/>
              <a:gd name="connsiteY10" fmla="*/ 463218 h 597701"/>
              <a:gd name="connsiteX11" fmla="*/ 0 w 576545"/>
              <a:gd name="connsiteY11" fmla="*/ 298402 h 597701"/>
              <a:gd name="connsiteX12" fmla="*/ 288734 w 576545"/>
              <a:gd name="connsiteY12" fmla="*/ 0 h 597701"/>
              <a:gd name="connsiteX13" fmla="*/ 576545 w 576545"/>
              <a:gd name="connsiteY13" fmla="*/ 163003 h 597701"/>
              <a:gd name="connsiteX14" fmla="*/ 288734 w 576545"/>
              <a:gd name="connsiteY14" fmla="*/ 327848 h 597701"/>
              <a:gd name="connsiteX15" fmla="*/ 0 w 576545"/>
              <a:gd name="connsiteY15" fmla="*/ 163003 h 59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6545" h="597701">
                <a:moveTo>
                  <a:pt x="94092" y="380369"/>
                </a:moveTo>
                <a:lnTo>
                  <a:pt x="288734" y="490877"/>
                </a:lnTo>
                <a:lnTo>
                  <a:pt x="482453" y="380369"/>
                </a:lnTo>
                <a:lnTo>
                  <a:pt x="576545" y="433781"/>
                </a:lnTo>
                <a:lnTo>
                  <a:pt x="288734" y="597701"/>
                </a:lnTo>
                <a:lnTo>
                  <a:pt x="0" y="433781"/>
                </a:lnTo>
                <a:close/>
                <a:moveTo>
                  <a:pt x="94092" y="244998"/>
                </a:moveTo>
                <a:lnTo>
                  <a:pt x="288734" y="356410"/>
                </a:lnTo>
                <a:lnTo>
                  <a:pt x="482453" y="244998"/>
                </a:lnTo>
                <a:lnTo>
                  <a:pt x="576545" y="298402"/>
                </a:lnTo>
                <a:lnTo>
                  <a:pt x="288734" y="463218"/>
                </a:lnTo>
                <a:lnTo>
                  <a:pt x="0" y="298402"/>
                </a:lnTo>
                <a:close/>
                <a:moveTo>
                  <a:pt x="288734" y="0"/>
                </a:moveTo>
                <a:lnTo>
                  <a:pt x="576545" y="163003"/>
                </a:lnTo>
                <a:lnTo>
                  <a:pt x="288734" y="327848"/>
                </a:lnTo>
                <a:lnTo>
                  <a:pt x="0" y="163003"/>
                </a:lnTo>
                <a:close/>
              </a:path>
            </a:pathLst>
          </a:custGeom>
          <a:solidFill>
            <a:srgbClr val="287194"/>
          </a:solidFill>
          <a:ln>
            <a:noFill/>
          </a:ln>
        </p:spPr>
        <p:txBody>
          <a:bodyPr/>
          <a:p>
            <a:endParaRPr lang="zh-CN" altLang="en-US">
              <a:cs typeface="+mn-ea"/>
              <a:sym typeface="+mn-lt"/>
            </a:endParaRPr>
          </a:p>
        </p:txBody>
      </p:sp>
      <p:sp>
        <p:nvSpPr>
          <p:cNvPr id="4" name="矩形 3"/>
          <p:cNvSpPr/>
          <p:nvPr>
            <p:custDataLst>
              <p:tags r:id="rId2"/>
            </p:custDataLst>
          </p:nvPr>
        </p:nvSpPr>
        <p:spPr>
          <a:xfrm>
            <a:off x="2292985" y="2413000"/>
            <a:ext cx="1045845" cy="535940"/>
          </a:xfrm>
          <a:prstGeom prst="rect">
            <a:avLst/>
          </a:prstGeom>
        </p:spPr>
        <p:txBody>
          <a:bodyPr wrap="none">
            <a:noAutofit/>
          </a:bodyPr>
          <a:p>
            <a:endParaRPr lang="en-US" altLang="zh-CN" sz="1400" dirty="0">
              <a:solidFill>
                <a:schemeClr val="tx1"/>
              </a:solidFill>
              <a:effectLst>
                <a:outerShdw blurRad="38100" dist="19050" dir="2700000" algn="tl" rotWithShape="0">
                  <a:schemeClr val="dk1">
                    <a:alpha val="40000"/>
                  </a:schemeClr>
                </a:outerShdw>
              </a:effectLst>
              <a:cs typeface="+mn-ea"/>
              <a:sym typeface="+mn-lt"/>
            </a:endParaRPr>
          </a:p>
        </p:txBody>
      </p:sp>
      <p:sp>
        <p:nvSpPr>
          <p:cNvPr id="5" name="矩形 4"/>
          <p:cNvSpPr/>
          <p:nvPr/>
        </p:nvSpPr>
        <p:spPr>
          <a:xfrm>
            <a:off x="2292985" y="2307590"/>
            <a:ext cx="1489075" cy="255270"/>
          </a:xfrm>
          <a:prstGeom prst="rect">
            <a:avLst/>
          </a:prstGeom>
          <a:noFill/>
          <a:ln>
            <a:noFill/>
          </a:ln>
        </p:spPr>
        <p:txBody>
          <a:bodyPr wrap="none" rtlCol="0" anchor="t">
            <a:noAutofit/>
          </a:bodyPr>
          <a:p>
            <a:pPr algn="ct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Conclusion</a:t>
            </a:r>
            <a:endPar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endParaRPr>
          </a:p>
        </p:txBody>
      </p:sp>
      <p:sp>
        <p:nvSpPr>
          <p:cNvPr id="6" name="文本框 5"/>
          <p:cNvSpPr txBox="1"/>
          <p:nvPr/>
        </p:nvSpPr>
        <p:spPr>
          <a:xfrm>
            <a:off x="1278255" y="3327400"/>
            <a:ext cx="3075305" cy="2548890"/>
          </a:xfrm>
          <a:prstGeom prst="rect">
            <a:avLst/>
          </a:prstGeom>
          <a:noFill/>
        </p:spPr>
        <p:txBody>
          <a:bodyPr wrap="square" rtlCol="0" anchor="t">
            <a:noAutofit/>
          </a:bodyPr>
          <a:p>
            <a:endParaRPr lang="zh-CN" altLang="en-US"/>
          </a:p>
          <a:p>
            <a:r>
              <a:rPr lang="zh-CN" altLang="en-US"/>
              <a:t>From the previous analysis, this attack is ddos, and the causes of ddos attack are syn flood and http get frequent repeated requests</a:t>
            </a:r>
            <a:endParaRPr lang="zh-CN" altLang="en-US"/>
          </a:p>
        </p:txBody>
      </p:sp>
      <p:pic>
        <p:nvPicPr>
          <p:cNvPr id="10" name="图片 9"/>
          <p:cNvPicPr>
            <a:picLocks noChangeAspect="1"/>
          </p:cNvPicPr>
          <p:nvPr>
            <p:custDataLst>
              <p:tags r:id="rId3"/>
            </p:custDataLst>
          </p:nvPr>
        </p:nvPicPr>
        <p:blipFill>
          <a:blip r:embed="rId4"/>
          <a:srcRect l="68359" t="7150" r="901" b="7791"/>
          <a:stretch>
            <a:fillRect/>
          </a:stretch>
        </p:blipFill>
        <p:spPr>
          <a:xfrm>
            <a:off x="6076950" y="2099310"/>
            <a:ext cx="4618355" cy="37769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4462602" y="2264947"/>
            <a:ext cx="3140523" cy="3140523"/>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2" name="文本框 1"/>
          <p:cNvSpPr txBox="1"/>
          <p:nvPr/>
        </p:nvSpPr>
        <p:spPr>
          <a:xfrm>
            <a:off x="8645525" y="464820"/>
            <a:ext cx="6096000" cy="521970"/>
          </a:xfrm>
          <a:prstGeom prst="rect">
            <a:avLst/>
          </a:prstGeom>
          <a:noFill/>
        </p:spPr>
        <p:txBody>
          <a:bodyPr wrap="square" rtlCol="0" anchor="t">
            <a:spAutoFit/>
          </a:bodyPr>
          <a:p>
            <a:r>
              <a:rPr lang="en-US" altLang="zh-CN" sz="2800" dirty="0">
                <a:solidFill>
                  <a:schemeClr val="tx1">
                    <a:lumMod val="75000"/>
                    <a:lumOff val="25000"/>
                  </a:schemeClr>
                </a:solidFill>
                <a:cs typeface="+mn-ea"/>
                <a:sym typeface="+mn-lt"/>
              </a:rPr>
              <a:t>System security</a:t>
            </a:r>
            <a:endParaRPr lang="en-US" altLang="zh-CN" sz="2800" dirty="0">
              <a:solidFill>
                <a:schemeClr val="tx1">
                  <a:lumMod val="75000"/>
                  <a:lumOff val="25000"/>
                </a:schemeClr>
              </a:solidFill>
              <a:cs typeface="+mn-ea"/>
              <a:sym typeface="+mn-lt"/>
            </a:endParaRPr>
          </a:p>
        </p:txBody>
      </p:sp>
      <p:sp>
        <p:nvSpPr>
          <p:cNvPr id="100" name="文本框 99"/>
          <p:cNvSpPr txBox="1"/>
          <p:nvPr/>
        </p:nvSpPr>
        <p:spPr>
          <a:xfrm>
            <a:off x="718185" y="464820"/>
            <a:ext cx="5080000" cy="521970"/>
          </a:xfrm>
          <a:prstGeom prst="rect">
            <a:avLst/>
          </a:prstGeom>
          <a:noFill/>
          <a:ln w="9525">
            <a:noFill/>
          </a:ln>
        </p:spPr>
        <p:txBody>
          <a:bodyPr>
            <a:spAutoFit/>
          </a:bodyPr>
          <a:p>
            <a:pPr indent="0"/>
            <a:r>
              <a:rPr lang="en-US" altLang="zh-CN" sz="2800" b="0" dirty="0">
                <a:solidFill>
                  <a:schemeClr val="tx1">
                    <a:lumMod val="75000"/>
                    <a:lumOff val="25000"/>
                  </a:schemeClr>
                </a:solidFill>
                <a:cs typeface="+mn-ea"/>
              </a:rPr>
              <a:t>SYN flood Attack</a:t>
            </a:r>
            <a:endParaRPr lang="en-US" altLang="zh-CN" sz="2800" b="0" dirty="0">
              <a:solidFill>
                <a:schemeClr val="tx1">
                  <a:lumMod val="75000"/>
                  <a:lumOff val="25000"/>
                </a:schemeClr>
              </a:solidFill>
              <a:cs typeface="+mn-ea"/>
            </a:endParaRPr>
          </a:p>
        </p:txBody>
      </p:sp>
      <p:sp>
        <p:nvSpPr>
          <p:cNvPr id="14" name="layers_149786"/>
          <p:cNvSpPr>
            <a:spLocks noChangeAspect="1"/>
          </p:cNvSpPr>
          <p:nvPr>
            <p:custDataLst>
              <p:tags r:id="rId3"/>
            </p:custDataLst>
          </p:nvPr>
        </p:nvSpPr>
        <p:spPr bwMode="auto">
          <a:xfrm>
            <a:off x="1289625" y="2179328"/>
            <a:ext cx="682751" cy="850669"/>
          </a:xfrm>
          <a:custGeom>
            <a:avLst/>
            <a:gdLst>
              <a:gd name="connsiteX0" fmla="*/ 189346 w 486901"/>
              <a:gd name="connsiteY0" fmla="*/ 396366 h 606651"/>
              <a:gd name="connsiteX1" fmla="*/ 200052 w 486901"/>
              <a:gd name="connsiteY1" fmla="*/ 407212 h 606651"/>
              <a:gd name="connsiteX2" fmla="*/ 177542 w 486901"/>
              <a:gd name="connsiteY2" fmla="*/ 419018 h 606651"/>
              <a:gd name="connsiteX3" fmla="*/ 189346 w 486901"/>
              <a:gd name="connsiteY3" fmla="*/ 396366 h 606651"/>
              <a:gd name="connsiteX4" fmla="*/ 373996 w 486901"/>
              <a:gd name="connsiteY4" fmla="*/ 300891 h 606651"/>
              <a:gd name="connsiteX5" fmla="*/ 224460 w 486901"/>
              <a:gd name="connsiteY5" fmla="*/ 389945 h 606651"/>
              <a:gd name="connsiteX6" fmla="*/ 219105 w 486901"/>
              <a:gd name="connsiteY6" fmla="*/ 384465 h 606651"/>
              <a:gd name="connsiteX7" fmla="*/ 301768 w 486901"/>
              <a:gd name="connsiteY7" fmla="*/ 301987 h 606651"/>
              <a:gd name="connsiteX8" fmla="*/ 269277 w 486901"/>
              <a:gd name="connsiteY8" fmla="*/ 251072 h 606651"/>
              <a:gd name="connsiteX9" fmla="*/ 251688 w 486901"/>
              <a:gd name="connsiteY9" fmla="*/ 337977 h 606651"/>
              <a:gd name="connsiteX10" fmla="*/ 212112 w 486901"/>
              <a:gd name="connsiteY10" fmla="*/ 377455 h 606651"/>
              <a:gd name="connsiteX11" fmla="*/ 206615 w 486901"/>
              <a:gd name="connsiteY11" fmla="*/ 371972 h 606651"/>
              <a:gd name="connsiteX12" fmla="*/ 269277 w 486901"/>
              <a:gd name="connsiteY12" fmla="*/ 251072 h 606651"/>
              <a:gd name="connsiteX13" fmla="*/ 349158 w 486901"/>
              <a:gd name="connsiteY13" fmla="*/ 182412 h 606651"/>
              <a:gd name="connsiteX14" fmla="*/ 338589 w 486901"/>
              <a:gd name="connsiteY14" fmla="*/ 251224 h 606651"/>
              <a:gd name="connsiteX15" fmla="*/ 264197 w 486901"/>
              <a:gd name="connsiteY15" fmla="*/ 325519 h 606651"/>
              <a:gd name="connsiteX16" fmla="*/ 282177 w 486901"/>
              <a:gd name="connsiteY16" fmla="*/ 236420 h 606651"/>
              <a:gd name="connsiteX17" fmla="*/ 349158 w 486901"/>
              <a:gd name="connsiteY17" fmla="*/ 182412 h 606651"/>
              <a:gd name="connsiteX18" fmla="*/ 459380 w 486901"/>
              <a:gd name="connsiteY18" fmla="*/ 137461 h 606651"/>
              <a:gd name="connsiteX19" fmla="*/ 382926 w 486901"/>
              <a:gd name="connsiteY19" fmla="*/ 290970 h 606651"/>
              <a:gd name="connsiteX20" fmla="*/ 311687 w 486901"/>
              <a:gd name="connsiteY20" fmla="*/ 291929 h 606651"/>
              <a:gd name="connsiteX21" fmla="*/ 404613 w 486901"/>
              <a:gd name="connsiteY21" fmla="*/ 199276 h 606651"/>
              <a:gd name="connsiteX22" fmla="*/ 404613 w 486901"/>
              <a:gd name="connsiteY22" fmla="*/ 192285 h 606651"/>
              <a:gd name="connsiteX23" fmla="*/ 397612 w 486901"/>
              <a:gd name="connsiteY23" fmla="*/ 192285 h 606651"/>
              <a:gd name="connsiteX24" fmla="*/ 350395 w 486901"/>
              <a:gd name="connsiteY24" fmla="*/ 239572 h 606651"/>
              <a:gd name="connsiteX25" fmla="*/ 360140 w 486901"/>
              <a:gd name="connsiteY25" fmla="*/ 175975 h 606651"/>
              <a:gd name="connsiteX26" fmla="*/ 459380 w 486901"/>
              <a:gd name="connsiteY26" fmla="*/ 137461 h 606651"/>
              <a:gd name="connsiteX27" fmla="*/ 465069 w 486901"/>
              <a:gd name="connsiteY27" fmla="*/ 126100 h 606651"/>
              <a:gd name="connsiteX28" fmla="*/ 356731 w 486901"/>
              <a:gd name="connsiteY28" fmla="*/ 166534 h 606651"/>
              <a:gd name="connsiteX29" fmla="*/ 356594 w 486901"/>
              <a:gd name="connsiteY29" fmla="*/ 166534 h 606651"/>
              <a:gd name="connsiteX30" fmla="*/ 351376 w 486901"/>
              <a:gd name="connsiteY30" fmla="*/ 169687 h 606651"/>
              <a:gd name="connsiteX31" fmla="*/ 275444 w 486901"/>
              <a:gd name="connsiteY31" fmla="*/ 229310 h 606651"/>
              <a:gd name="connsiteX32" fmla="*/ 273384 w 486901"/>
              <a:gd name="connsiteY32" fmla="*/ 231366 h 606651"/>
              <a:gd name="connsiteX33" fmla="*/ 196353 w 486901"/>
              <a:gd name="connsiteY33" fmla="*/ 372269 h 606651"/>
              <a:gd name="connsiteX34" fmla="*/ 197726 w 486901"/>
              <a:gd name="connsiteY34" fmla="*/ 377067 h 606651"/>
              <a:gd name="connsiteX35" fmla="*/ 205141 w 486901"/>
              <a:gd name="connsiteY35" fmla="*/ 384468 h 606651"/>
              <a:gd name="connsiteX36" fmla="*/ 198138 w 486901"/>
              <a:gd name="connsiteY36" fmla="*/ 391459 h 606651"/>
              <a:gd name="connsiteX37" fmla="*/ 190723 w 486901"/>
              <a:gd name="connsiteY37" fmla="*/ 383920 h 606651"/>
              <a:gd name="connsiteX38" fmla="*/ 185918 w 486901"/>
              <a:gd name="connsiteY38" fmla="*/ 382686 h 606651"/>
              <a:gd name="connsiteX39" fmla="*/ 182485 w 486901"/>
              <a:gd name="connsiteY39" fmla="*/ 386250 h 606651"/>
              <a:gd name="connsiteX40" fmla="*/ 157083 w 486901"/>
              <a:gd name="connsiteY40" fmla="*/ 432578 h 606651"/>
              <a:gd name="connsiteX41" fmla="*/ 157632 w 486901"/>
              <a:gd name="connsiteY41" fmla="*/ 438883 h 606651"/>
              <a:gd name="connsiteX42" fmla="*/ 163948 w 486901"/>
              <a:gd name="connsiteY42" fmla="*/ 439431 h 606651"/>
              <a:gd name="connsiteX43" fmla="*/ 210359 w 486901"/>
              <a:gd name="connsiteY43" fmla="*/ 414074 h 606651"/>
              <a:gd name="connsiteX44" fmla="*/ 213929 w 486901"/>
              <a:gd name="connsiteY44" fmla="*/ 410648 h 606651"/>
              <a:gd name="connsiteX45" fmla="*/ 212693 w 486901"/>
              <a:gd name="connsiteY45" fmla="*/ 405850 h 606651"/>
              <a:gd name="connsiteX46" fmla="*/ 205141 w 486901"/>
              <a:gd name="connsiteY46" fmla="*/ 398312 h 606651"/>
              <a:gd name="connsiteX47" fmla="*/ 212144 w 486901"/>
              <a:gd name="connsiteY47" fmla="*/ 391459 h 606651"/>
              <a:gd name="connsiteX48" fmla="*/ 219559 w 486901"/>
              <a:gd name="connsiteY48" fmla="*/ 398860 h 606651"/>
              <a:gd name="connsiteX49" fmla="*/ 224227 w 486901"/>
              <a:gd name="connsiteY49" fmla="*/ 400231 h 606651"/>
              <a:gd name="connsiteX50" fmla="*/ 388862 w 486901"/>
              <a:gd name="connsiteY50" fmla="*/ 299351 h 606651"/>
              <a:gd name="connsiteX51" fmla="*/ 389274 w 486901"/>
              <a:gd name="connsiteY51" fmla="*/ 298939 h 606651"/>
              <a:gd name="connsiteX52" fmla="*/ 470973 w 486901"/>
              <a:gd name="connsiteY52" fmla="*/ 131994 h 606651"/>
              <a:gd name="connsiteX53" fmla="*/ 465069 w 486901"/>
              <a:gd name="connsiteY53" fmla="*/ 126100 h 606651"/>
              <a:gd name="connsiteX54" fmla="*/ 30345 w 486901"/>
              <a:gd name="connsiteY54" fmla="*/ 28647 h 606651"/>
              <a:gd name="connsiteX55" fmla="*/ 30345 w 486901"/>
              <a:gd name="connsiteY55" fmla="*/ 577867 h 606651"/>
              <a:gd name="connsiteX56" fmla="*/ 440765 w 486901"/>
              <a:gd name="connsiteY56" fmla="*/ 577867 h 606651"/>
              <a:gd name="connsiteX57" fmla="*/ 440765 w 486901"/>
              <a:gd name="connsiteY57" fmla="*/ 261246 h 606651"/>
              <a:gd name="connsiteX58" fmla="*/ 430879 w 486901"/>
              <a:gd name="connsiteY58" fmla="*/ 276735 h 606651"/>
              <a:gd name="connsiteX59" fmla="*/ 430879 w 486901"/>
              <a:gd name="connsiteY59" fmla="*/ 567999 h 606651"/>
              <a:gd name="connsiteX60" fmla="*/ 40094 w 486901"/>
              <a:gd name="connsiteY60" fmla="*/ 567999 h 606651"/>
              <a:gd name="connsiteX61" fmla="*/ 40094 w 486901"/>
              <a:gd name="connsiteY61" fmla="*/ 38515 h 606651"/>
              <a:gd name="connsiteX62" fmla="*/ 430879 w 486901"/>
              <a:gd name="connsiteY62" fmla="*/ 38515 h 606651"/>
              <a:gd name="connsiteX63" fmla="*/ 430879 w 486901"/>
              <a:gd name="connsiteY63" fmla="*/ 114724 h 606651"/>
              <a:gd name="connsiteX64" fmla="*/ 440765 w 486901"/>
              <a:gd name="connsiteY64" fmla="*/ 112119 h 606651"/>
              <a:gd name="connsiteX65" fmla="*/ 440765 w 486901"/>
              <a:gd name="connsiteY65" fmla="*/ 28647 h 606651"/>
              <a:gd name="connsiteX66" fmla="*/ 0 w 486901"/>
              <a:gd name="connsiteY66" fmla="*/ 0 h 606651"/>
              <a:gd name="connsiteX67" fmla="*/ 486901 w 486901"/>
              <a:gd name="connsiteY67" fmla="*/ 0 h 606651"/>
              <a:gd name="connsiteX68" fmla="*/ 486901 w 486901"/>
              <a:gd name="connsiteY68" fmla="*/ 606651 h 606651"/>
              <a:gd name="connsiteX69" fmla="*/ 0 w 486901"/>
              <a:gd name="connsiteY69" fmla="*/ 606651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6901" h="606651">
                <a:moveTo>
                  <a:pt x="189346" y="396366"/>
                </a:moveTo>
                <a:lnTo>
                  <a:pt x="200052" y="407212"/>
                </a:lnTo>
                <a:cubicBezTo>
                  <a:pt x="192915" y="410232"/>
                  <a:pt x="184679" y="414625"/>
                  <a:pt x="177542" y="419018"/>
                </a:cubicBezTo>
                <a:cubicBezTo>
                  <a:pt x="181797" y="411742"/>
                  <a:pt x="186326" y="403642"/>
                  <a:pt x="189346" y="396366"/>
                </a:cubicBezTo>
                <a:close/>
                <a:moveTo>
                  <a:pt x="373996" y="300891"/>
                </a:moveTo>
                <a:cubicBezTo>
                  <a:pt x="320718" y="357475"/>
                  <a:pt x="259338" y="380766"/>
                  <a:pt x="224460" y="389945"/>
                </a:cubicBezTo>
                <a:lnTo>
                  <a:pt x="219105" y="384465"/>
                </a:lnTo>
                <a:lnTo>
                  <a:pt x="301768" y="301987"/>
                </a:lnTo>
                <a:close/>
                <a:moveTo>
                  <a:pt x="269277" y="251072"/>
                </a:moveTo>
                <a:lnTo>
                  <a:pt x="251688" y="337977"/>
                </a:lnTo>
                <a:lnTo>
                  <a:pt x="212112" y="377455"/>
                </a:lnTo>
                <a:lnTo>
                  <a:pt x="206615" y="371972"/>
                </a:lnTo>
                <a:cubicBezTo>
                  <a:pt x="214173" y="343323"/>
                  <a:pt x="231487" y="296444"/>
                  <a:pt x="269277" y="251072"/>
                </a:cubicBezTo>
                <a:close/>
                <a:moveTo>
                  <a:pt x="349158" y="182412"/>
                </a:moveTo>
                <a:lnTo>
                  <a:pt x="338589" y="251224"/>
                </a:lnTo>
                <a:lnTo>
                  <a:pt x="264197" y="325519"/>
                </a:lnTo>
                <a:lnTo>
                  <a:pt x="282177" y="236420"/>
                </a:lnTo>
                <a:cubicBezTo>
                  <a:pt x="300295" y="217229"/>
                  <a:pt x="322256" y="198724"/>
                  <a:pt x="349158" y="182412"/>
                </a:cubicBezTo>
                <a:close/>
                <a:moveTo>
                  <a:pt x="459380" y="137461"/>
                </a:moveTo>
                <a:cubicBezTo>
                  <a:pt x="443046" y="204347"/>
                  <a:pt x="414770" y="254100"/>
                  <a:pt x="382926" y="290970"/>
                </a:cubicBezTo>
                <a:lnTo>
                  <a:pt x="311687" y="291929"/>
                </a:lnTo>
                <a:lnTo>
                  <a:pt x="404613" y="199276"/>
                </a:lnTo>
                <a:cubicBezTo>
                  <a:pt x="406534" y="197357"/>
                  <a:pt x="406534" y="194204"/>
                  <a:pt x="404613" y="192285"/>
                </a:cubicBezTo>
                <a:cubicBezTo>
                  <a:pt x="402691" y="190367"/>
                  <a:pt x="399534" y="190367"/>
                  <a:pt x="397612" y="192285"/>
                </a:cubicBezTo>
                <a:lnTo>
                  <a:pt x="350395" y="239572"/>
                </a:lnTo>
                <a:lnTo>
                  <a:pt x="360140" y="175975"/>
                </a:lnTo>
                <a:cubicBezTo>
                  <a:pt x="388141" y="160350"/>
                  <a:pt x="420947" y="146918"/>
                  <a:pt x="459380" y="137461"/>
                </a:cubicBezTo>
                <a:close/>
                <a:moveTo>
                  <a:pt x="465069" y="126100"/>
                </a:moveTo>
                <a:cubicBezTo>
                  <a:pt x="422777" y="135695"/>
                  <a:pt x="387077" y="149812"/>
                  <a:pt x="356731" y="166534"/>
                </a:cubicBezTo>
                <a:cubicBezTo>
                  <a:pt x="356731" y="166534"/>
                  <a:pt x="356731" y="166534"/>
                  <a:pt x="356594" y="166534"/>
                </a:cubicBezTo>
                <a:cubicBezTo>
                  <a:pt x="354260" y="166123"/>
                  <a:pt x="352200" y="167494"/>
                  <a:pt x="351376" y="169687"/>
                </a:cubicBezTo>
                <a:cubicBezTo>
                  <a:pt x="320481" y="187368"/>
                  <a:pt x="295628" y="207928"/>
                  <a:pt x="275444" y="229310"/>
                </a:cubicBezTo>
                <a:cubicBezTo>
                  <a:pt x="274483" y="229721"/>
                  <a:pt x="273933" y="230407"/>
                  <a:pt x="273384" y="231366"/>
                </a:cubicBezTo>
                <a:cubicBezTo>
                  <a:pt x="224914" y="283588"/>
                  <a:pt x="204592" y="340196"/>
                  <a:pt x="196353" y="372269"/>
                </a:cubicBezTo>
                <a:cubicBezTo>
                  <a:pt x="195941" y="374051"/>
                  <a:pt x="196490" y="375833"/>
                  <a:pt x="197726" y="377067"/>
                </a:cubicBezTo>
                <a:lnTo>
                  <a:pt x="205141" y="384468"/>
                </a:lnTo>
                <a:lnTo>
                  <a:pt x="198138" y="391459"/>
                </a:lnTo>
                <a:lnTo>
                  <a:pt x="190723" y="383920"/>
                </a:lnTo>
                <a:cubicBezTo>
                  <a:pt x="189488" y="382686"/>
                  <a:pt x="187703" y="382275"/>
                  <a:pt x="185918" y="382686"/>
                </a:cubicBezTo>
                <a:cubicBezTo>
                  <a:pt x="184270" y="383097"/>
                  <a:pt x="182897" y="384468"/>
                  <a:pt x="182485" y="386250"/>
                </a:cubicBezTo>
                <a:cubicBezTo>
                  <a:pt x="178503" y="401875"/>
                  <a:pt x="157220" y="432304"/>
                  <a:pt x="157083" y="432578"/>
                </a:cubicBezTo>
                <a:cubicBezTo>
                  <a:pt x="155709" y="434497"/>
                  <a:pt x="155984" y="437238"/>
                  <a:pt x="157632" y="438883"/>
                </a:cubicBezTo>
                <a:cubicBezTo>
                  <a:pt x="159280" y="440528"/>
                  <a:pt x="162026" y="440802"/>
                  <a:pt x="163948" y="439431"/>
                </a:cubicBezTo>
                <a:cubicBezTo>
                  <a:pt x="164223" y="439294"/>
                  <a:pt x="194568" y="418049"/>
                  <a:pt x="210359" y="414074"/>
                </a:cubicBezTo>
                <a:cubicBezTo>
                  <a:pt x="212007" y="413663"/>
                  <a:pt x="213380" y="412292"/>
                  <a:pt x="213929" y="410648"/>
                </a:cubicBezTo>
                <a:cubicBezTo>
                  <a:pt x="214341" y="408866"/>
                  <a:pt x="213929" y="407084"/>
                  <a:pt x="212693" y="405850"/>
                </a:cubicBezTo>
                <a:lnTo>
                  <a:pt x="205141" y="398312"/>
                </a:lnTo>
                <a:lnTo>
                  <a:pt x="212144" y="391459"/>
                </a:lnTo>
                <a:lnTo>
                  <a:pt x="219559" y="398860"/>
                </a:lnTo>
                <a:cubicBezTo>
                  <a:pt x="220794" y="400094"/>
                  <a:pt x="222579" y="400642"/>
                  <a:pt x="224227" y="400231"/>
                </a:cubicBezTo>
                <a:cubicBezTo>
                  <a:pt x="261301" y="390773"/>
                  <a:pt x="330917" y="365279"/>
                  <a:pt x="388862" y="299351"/>
                </a:cubicBezTo>
                <a:cubicBezTo>
                  <a:pt x="388999" y="299214"/>
                  <a:pt x="389136" y="299076"/>
                  <a:pt x="389274" y="298939"/>
                </a:cubicBezTo>
                <a:cubicBezTo>
                  <a:pt x="423738" y="259465"/>
                  <a:pt x="454084" y="205598"/>
                  <a:pt x="470973" y="131994"/>
                </a:cubicBezTo>
                <a:cubicBezTo>
                  <a:pt x="471660" y="128704"/>
                  <a:pt x="468364" y="125415"/>
                  <a:pt x="465069" y="126100"/>
                </a:cubicBezTo>
                <a:close/>
                <a:moveTo>
                  <a:pt x="30345" y="28647"/>
                </a:moveTo>
                <a:lnTo>
                  <a:pt x="30345" y="577867"/>
                </a:lnTo>
                <a:lnTo>
                  <a:pt x="440765" y="577867"/>
                </a:lnTo>
                <a:lnTo>
                  <a:pt x="440765" y="261246"/>
                </a:lnTo>
                <a:cubicBezTo>
                  <a:pt x="437469" y="266455"/>
                  <a:pt x="434311" y="271663"/>
                  <a:pt x="430879" y="276735"/>
                </a:cubicBezTo>
                <a:lnTo>
                  <a:pt x="430879" y="567999"/>
                </a:lnTo>
                <a:lnTo>
                  <a:pt x="40094" y="567999"/>
                </a:lnTo>
                <a:lnTo>
                  <a:pt x="40094" y="38515"/>
                </a:lnTo>
                <a:lnTo>
                  <a:pt x="430879" y="38515"/>
                </a:lnTo>
                <a:lnTo>
                  <a:pt x="430879" y="114724"/>
                </a:lnTo>
                <a:cubicBezTo>
                  <a:pt x="434037" y="113764"/>
                  <a:pt x="437469" y="113079"/>
                  <a:pt x="440765" y="112119"/>
                </a:cubicBezTo>
                <a:lnTo>
                  <a:pt x="440765" y="28647"/>
                </a:lnTo>
                <a:close/>
                <a:moveTo>
                  <a:pt x="0" y="0"/>
                </a:moveTo>
                <a:lnTo>
                  <a:pt x="486901" y="0"/>
                </a:lnTo>
                <a:lnTo>
                  <a:pt x="486901" y="606651"/>
                </a:lnTo>
                <a:lnTo>
                  <a:pt x="0" y="606651"/>
                </a:lnTo>
                <a:close/>
              </a:path>
            </a:pathLst>
          </a:custGeom>
          <a:solidFill>
            <a:srgbClr val="2871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4" name="文本框 3"/>
          <p:cNvSpPr txBox="1"/>
          <p:nvPr/>
        </p:nvSpPr>
        <p:spPr>
          <a:xfrm>
            <a:off x="1972310" y="2420620"/>
            <a:ext cx="6096000" cy="460375"/>
          </a:xfrm>
          <a:prstGeom prst="rect">
            <a:avLst/>
          </a:prstGeom>
          <a:noFill/>
        </p:spPr>
        <p:txBody>
          <a:bodyPr wrap="square" rtlCol="0" anchor="t">
            <a:spAutoFit/>
          </a:bodyPr>
          <a:p>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rPr>
              <a:t>Causes</a:t>
            </a:r>
            <a:endPar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endParaRPr>
          </a:p>
        </p:txBody>
      </p:sp>
      <p:sp>
        <p:nvSpPr>
          <p:cNvPr id="6" name="文本框 5"/>
          <p:cNvSpPr txBox="1"/>
          <p:nvPr/>
        </p:nvSpPr>
        <p:spPr>
          <a:xfrm>
            <a:off x="718185" y="3159760"/>
            <a:ext cx="3258820" cy="2160270"/>
          </a:xfrm>
          <a:prstGeom prst="rect">
            <a:avLst/>
          </a:prstGeom>
          <a:noFill/>
        </p:spPr>
        <p:txBody>
          <a:bodyPr wrap="square" rtlCol="0">
            <a:noAutofit/>
          </a:bodyPr>
          <a:p>
            <a:r>
              <a:rPr lang="zh-CN" altLang="en-US"/>
              <a:t>In a SYN Flood attack, the attacker sends a false TCP SYN packet, causing the server to send a SYN-ACK response to the attacker, and then waits for the client to send an ACK acknowledgement to complete three handshakes.</a:t>
            </a:r>
            <a:endParaRPr lang="zh-CN" altLang="en-US"/>
          </a:p>
        </p:txBody>
      </p:sp>
      <p:sp>
        <p:nvSpPr>
          <p:cNvPr id="8" name="文本框 7"/>
          <p:cNvSpPr txBox="1"/>
          <p:nvPr/>
        </p:nvSpPr>
        <p:spPr>
          <a:xfrm>
            <a:off x="8088630" y="2458720"/>
            <a:ext cx="3278505" cy="2861310"/>
          </a:xfrm>
          <a:prstGeom prst="rect">
            <a:avLst/>
          </a:prstGeom>
          <a:noFill/>
        </p:spPr>
        <p:txBody>
          <a:bodyPr wrap="square" rtlCol="0">
            <a:spAutoFit/>
          </a:bodyPr>
          <a:p>
            <a:r>
              <a:rPr lang="zh-CN" altLang="en-US"/>
              <a:t> However, in a SYN Flood attack, the server that receives the SYN packet remains open while waiting for an ACK acknowledgement from the client and uses server resources to wait for a long time, resulting in wasted server resources and reduced server performance.</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99770" y="494030"/>
            <a:ext cx="6096000" cy="521970"/>
          </a:xfrm>
          <a:prstGeom prst="rect">
            <a:avLst/>
          </a:prstGeom>
          <a:noFill/>
        </p:spPr>
        <p:txBody>
          <a:bodyPr wrap="square" rtlCol="0" anchor="t">
            <a:spAutoFit/>
          </a:bodyPr>
          <a:p>
            <a:pPr indent="0"/>
            <a:r>
              <a:rPr lang="en-US" altLang="zh-CN" sz="2800" dirty="0">
                <a:solidFill>
                  <a:schemeClr val="tx1">
                    <a:lumMod val="75000"/>
                    <a:lumOff val="25000"/>
                  </a:schemeClr>
                </a:solidFill>
                <a:cs typeface="+mn-ea"/>
                <a:sym typeface="+mn-ea"/>
              </a:rPr>
              <a:t>SYN flood Attack</a:t>
            </a:r>
            <a:endParaRPr lang="en-US" altLang="zh-CN" sz="2800" dirty="0">
              <a:solidFill>
                <a:schemeClr val="tx1">
                  <a:lumMod val="75000"/>
                  <a:lumOff val="25000"/>
                </a:schemeClr>
              </a:solidFill>
              <a:cs typeface="+mn-ea"/>
              <a:sym typeface="+mn-ea"/>
            </a:endParaRPr>
          </a:p>
        </p:txBody>
      </p:sp>
      <p:sp>
        <p:nvSpPr>
          <p:cNvPr id="3" name="文本框 2"/>
          <p:cNvSpPr txBox="1"/>
          <p:nvPr/>
        </p:nvSpPr>
        <p:spPr>
          <a:xfrm>
            <a:off x="8654415" y="494030"/>
            <a:ext cx="6096000" cy="521970"/>
          </a:xfrm>
          <a:prstGeom prst="rect">
            <a:avLst/>
          </a:prstGeom>
          <a:noFill/>
        </p:spPr>
        <p:txBody>
          <a:bodyPr wrap="square" rtlCol="0" anchor="t">
            <a:spAutoFit/>
          </a:bodyPr>
          <a:p>
            <a:pPr lvl="0" algn="l">
              <a:buClrTx/>
              <a:buSzTx/>
              <a:buFontTx/>
            </a:pPr>
            <a:r>
              <a:rPr lang="en-US" altLang="zh-CN" sz="2800" dirty="0">
                <a:solidFill>
                  <a:schemeClr val="tx1">
                    <a:lumMod val="75000"/>
                    <a:lumOff val="25000"/>
                  </a:schemeClr>
                </a:solidFill>
                <a:cs typeface="+mn-ea"/>
                <a:sym typeface="+mn-lt"/>
              </a:rPr>
              <a:t>System security</a:t>
            </a:r>
            <a:endParaRPr lang="en-US" altLang="zh-CN" sz="2800" dirty="0">
              <a:solidFill>
                <a:schemeClr val="tx1">
                  <a:lumMod val="75000"/>
                  <a:lumOff val="25000"/>
                </a:schemeClr>
              </a:solidFill>
              <a:cs typeface="+mn-ea"/>
              <a:sym typeface="+mn-lt"/>
            </a:endParaRPr>
          </a:p>
        </p:txBody>
      </p:sp>
      <p:sp>
        <p:nvSpPr>
          <p:cNvPr id="29" name="layers_149786"/>
          <p:cNvSpPr>
            <a:spLocks noChangeAspect="1"/>
          </p:cNvSpPr>
          <p:nvPr>
            <p:custDataLst>
              <p:tags r:id="rId1"/>
            </p:custDataLst>
          </p:nvPr>
        </p:nvSpPr>
        <p:spPr bwMode="auto">
          <a:xfrm>
            <a:off x="850781" y="2093233"/>
            <a:ext cx="850668" cy="637087"/>
          </a:xfrm>
          <a:custGeom>
            <a:avLst/>
            <a:gdLst>
              <a:gd name="connsiteX0" fmla="*/ 379766 w 607639"/>
              <a:gd name="connsiteY0" fmla="*/ 303443 h 455076"/>
              <a:gd name="connsiteX1" fmla="*/ 354397 w 607639"/>
              <a:gd name="connsiteY1" fmla="*/ 328686 h 455076"/>
              <a:gd name="connsiteX2" fmla="*/ 379766 w 607639"/>
              <a:gd name="connsiteY2" fmla="*/ 354017 h 455076"/>
              <a:gd name="connsiteX3" fmla="*/ 480973 w 607639"/>
              <a:gd name="connsiteY3" fmla="*/ 354017 h 455076"/>
              <a:gd name="connsiteX4" fmla="*/ 506342 w 607639"/>
              <a:gd name="connsiteY4" fmla="*/ 328686 h 455076"/>
              <a:gd name="connsiteX5" fmla="*/ 480973 w 607639"/>
              <a:gd name="connsiteY5" fmla="*/ 303443 h 455076"/>
              <a:gd name="connsiteX6" fmla="*/ 101276 w 607639"/>
              <a:gd name="connsiteY6" fmla="*/ 303443 h 455076"/>
              <a:gd name="connsiteX7" fmla="*/ 75913 w 607639"/>
              <a:gd name="connsiteY7" fmla="*/ 328686 h 455076"/>
              <a:gd name="connsiteX8" fmla="*/ 101276 w 607639"/>
              <a:gd name="connsiteY8" fmla="*/ 354017 h 455076"/>
              <a:gd name="connsiteX9" fmla="*/ 202553 w 607639"/>
              <a:gd name="connsiteY9" fmla="*/ 354017 h 455076"/>
              <a:gd name="connsiteX10" fmla="*/ 227828 w 607639"/>
              <a:gd name="connsiteY10" fmla="*/ 328686 h 455076"/>
              <a:gd name="connsiteX11" fmla="*/ 202553 w 607639"/>
              <a:gd name="connsiteY11" fmla="*/ 303443 h 455076"/>
              <a:gd name="connsiteX12" fmla="*/ 430414 w 607639"/>
              <a:gd name="connsiteY12" fmla="*/ 202296 h 455076"/>
              <a:gd name="connsiteX13" fmla="*/ 405045 w 607639"/>
              <a:gd name="connsiteY13" fmla="*/ 227538 h 455076"/>
              <a:gd name="connsiteX14" fmla="*/ 430414 w 607639"/>
              <a:gd name="connsiteY14" fmla="*/ 252869 h 455076"/>
              <a:gd name="connsiteX15" fmla="*/ 506342 w 607639"/>
              <a:gd name="connsiteY15" fmla="*/ 252869 h 455076"/>
              <a:gd name="connsiteX16" fmla="*/ 531622 w 607639"/>
              <a:gd name="connsiteY16" fmla="*/ 227538 h 455076"/>
              <a:gd name="connsiteX17" fmla="*/ 506342 w 607639"/>
              <a:gd name="connsiteY17" fmla="*/ 202296 h 455076"/>
              <a:gd name="connsiteX18" fmla="*/ 126551 w 607639"/>
              <a:gd name="connsiteY18" fmla="*/ 202296 h 455076"/>
              <a:gd name="connsiteX19" fmla="*/ 101276 w 607639"/>
              <a:gd name="connsiteY19" fmla="*/ 227538 h 455076"/>
              <a:gd name="connsiteX20" fmla="*/ 126551 w 607639"/>
              <a:gd name="connsiteY20" fmla="*/ 252869 h 455076"/>
              <a:gd name="connsiteX21" fmla="*/ 227828 w 607639"/>
              <a:gd name="connsiteY21" fmla="*/ 252869 h 455076"/>
              <a:gd name="connsiteX22" fmla="*/ 253102 w 607639"/>
              <a:gd name="connsiteY22" fmla="*/ 227538 h 455076"/>
              <a:gd name="connsiteX23" fmla="*/ 227828 w 607639"/>
              <a:gd name="connsiteY23" fmla="*/ 202296 h 455076"/>
              <a:gd name="connsiteX24" fmla="*/ 379766 w 607639"/>
              <a:gd name="connsiteY24" fmla="*/ 101148 h 455076"/>
              <a:gd name="connsiteX25" fmla="*/ 354397 w 607639"/>
              <a:gd name="connsiteY25" fmla="*/ 126479 h 455076"/>
              <a:gd name="connsiteX26" fmla="*/ 379766 w 607639"/>
              <a:gd name="connsiteY26" fmla="*/ 151722 h 455076"/>
              <a:gd name="connsiteX27" fmla="*/ 480973 w 607639"/>
              <a:gd name="connsiteY27" fmla="*/ 151722 h 455076"/>
              <a:gd name="connsiteX28" fmla="*/ 506342 w 607639"/>
              <a:gd name="connsiteY28" fmla="*/ 126479 h 455076"/>
              <a:gd name="connsiteX29" fmla="*/ 480973 w 607639"/>
              <a:gd name="connsiteY29" fmla="*/ 101148 h 455076"/>
              <a:gd name="connsiteX30" fmla="*/ 101276 w 607639"/>
              <a:gd name="connsiteY30" fmla="*/ 101148 h 455076"/>
              <a:gd name="connsiteX31" fmla="*/ 75913 w 607639"/>
              <a:gd name="connsiteY31" fmla="*/ 126479 h 455076"/>
              <a:gd name="connsiteX32" fmla="*/ 101276 w 607639"/>
              <a:gd name="connsiteY32" fmla="*/ 151722 h 455076"/>
              <a:gd name="connsiteX33" fmla="*/ 202553 w 607639"/>
              <a:gd name="connsiteY33" fmla="*/ 151722 h 455076"/>
              <a:gd name="connsiteX34" fmla="*/ 227828 w 607639"/>
              <a:gd name="connsiteY34" fmla="*/ 126479 h 455076"/>
              <a:gd name="connsiteX35" fmla="*/ 202553 w 607639"/>
              <a:gd name="connsiteY35" fmla="*/ 101148 h 455076"/>
              <a:gd name="connsiteX36" fmla="*/ 329117 w 607639"/>
              <a:gd name="connsiteY36" fmla="*/ 0 h 455076"/>
              <a:gd name="connsiteX37" fmla="*/ 556991 w 607639"/>
              <a:gd name="connsiteY37" fmla="*/ 0 h 455076"/>
              <a:gd name="connsiteX38" fmla="*/ 607639 w 607639"/>
              <a:gd name="connsiteY38" fmla="*/ 50574 h 455076"/>
              <a:gd name="connsiteX39" fmla="*/ 607639 w 607639"/>
              <a:gd name="connsiteY39" fmla="*/ 404502 h 455076"/>
              <a:gd name="connsiteX40" fmla="*/ 556991 w 607639"/>
              <a:gd name="connsiteY40" fmla="*/ 455076 h 455076"/>
              <a:gd name="connsiteX41" fmla="*/ 329117 w 607639"/>
              <a:gd name="connsiteY41" fmla="*/ 455076 h 455076"/>
              <a:gd name="connsiteX42" fmla="*/ 329117 w 607639"/>
              <a:gd name="connsiteY42" fmla="*/ 288600 h 455076"/>
              <a:gd name="connsiteX43" fmla="*/ 390180 w 607639"/>
              <a:gd name="connsiteY43" fmla="*/ 227538 h 455076"/>
              <a:gd name="connsiteX44" fmla="*/ 329117 w 607639"/>
              <a:gd name="connsiteY44" fmla="*/ 166565 h 455076"/>
              <a:gd name="connsiteX45" fmla="*/ 50638 w 607639"/>
              <a:gd name="connsiteY45" fmla="*/ 0 h 455076"/>
              <a:gd name="connsiteX46" fmla="*/ 278466 w 607639"/>
              <a:gd name="connsiteY46" fmla="*/ 0 h 455076"/>
              <a:gd name="connsiteX47" fmla="*/ 278466 w 607639"/>
              <a:gd name="connsiteY47" fmla="*/ 187452 h 455076"/>
              <a:gd name="connsiteX48" fmla="*/ 318603 w 607639"/>
              <a:gd name="connsiteY48" fmla="*/ 227538 h 455076"/>
              <a:gd name="connsiteX49" fmla="*/ 278466 w 607639"/>
              <a:gd name="connsiteY49" fmla="*/ 267624 h 455076"/>
              <a:gd name="connsiteX50" fmla="*/ 278466 w 607639"/>
              <a:gd name="connsiteY50" fmla="*/ 455076 h 455076"/>
              <a:gd name="connsiteX51" fmla="*/ 50638 w 607639"/>
              <a:gd name="connsiteY51" fmla="*/ 455076 h 455076"/>
              <a:gd name="connsiteX52" fmla="*/ 0 w 607639"/>
              <a:gd name="connsiteY52" fmla="*/ 404502 h 455076"/>
              <a:gd name="connsiteX53" fmla="*/ 0 w 607639"/>
              <a:gd name="connsiteY53" fmla="*/ 50574 h 455076"/>
              <a:gd name="connsiteX54" fmla="*/ 50638 w 607639"/>
              <a:gd name="connsiteY54" fmla="*/ 0 h 45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7639" h="455076">
                <a:moveTo>
                  <a:pt x="379766" y="303443"/>
                </a:moveTo>
                <a:cubicBezTo>
                  <a:pt x="365702" y="303443"/>
                  <a:pt x="354397" y="314731"/>
                  <a:pt x="354397" y="328686"/>
                </a:cubicBezTo>
                <a:cubicBezTo>
                  <a:pt x="354397" y="342640"/>
                  <a:pt x="365702" y="354017"/>
                  <a:pt x="379766" y="354017"/>
                </a:cubicBezTo>
                <a:lnTo>
                  <a:pt x="480973" y="354017"/>
                </a:lnTo>
                <a:cubicBezTo>
                  <a:pt x="495038" y="354017"/>
                  <a:pt x="506342" y="342640"/>
                  <a:pt x="506342" y="328686"/>
                </a:cubicBezTo>
                <a:cubicBezTo>
                  <a:pt x="506342" y="314731"/>
                  <a:pt x="495038" y="303443"/>
                  <a:pt x="480973" y="303443"/>
                </a:cubicBezTo>
                <a:close/>
                <a:moveTo>
                  <a:pt x="101276" y="303443"/>
                </a:moveTo>
                <a:cubicBezTo>
                  <a:pt x="87215" y="303443"/>
                  <a:pt x="75913" y="314731"/>
                  <a:pt x="75913" y="328686"/>
                </a:cubicBezTo>
                <a:cubicBezTo>
                  <a:pt x="75913" y="342640"/>
                  <a:pt x="87215" y="354017"/>
                  <a:pt x="101276" y="354017"/>
                </a:cubicBezTo>
                <a:lnTo>
                  <a:pt x="202553" y="354017"/>
                </a:lnTo>
                <a:cubicBezTo>
                  <a:pt x="216525" y="354017"/>
                  <a:pt x="227828" y="342640"/>
                  <a:pt x="227828" y="328686"/>
                </a:cubicBezTo>
                <a:cubicBezTo>
                  <a:pt x="227828" y="314731"/>
                  <a:pt x="216525" y="303443"/>
                  <a:pt x="202553" y="303443"/>
                </a:cubicBezTo>
                <a:close/>
                <a:moveTo>
                  <a:pt x="430414" y="202296"/>
                </a:moveTo>
                <a:cubicBezTo>
                  <a:pt x="416350" y="202296"/>
                  <a:pt x="405045" y="213584"/>
                  <a:pt x="405045" y="227538"/>
                </a:cubicBezTo>
                <a:cubicBezTo>
                  <a:pt x="405045" y="241492"/>
                  <a:pt x="416350" y="252869"/>
                  <a:pt x="430414" y="252869"/>
                </a:cubicBezTo>
                <a:lnTo>
                  <a:pt x="506342" y="252869"/>
                </a:lnTo>
                <a:cubicBezTo>
                  <a:pt x="520317" y="252869"/>
                  <a:pt x="531622" y="241492"/>
                  <a:pt x="531622" y="227538"/>
                </a:cubicBezTo>
                <a:cubicBezTo>
                  <a:pt x="531622" y="213584"/>
                  <a:pt x="520317" y="202296"/>
                  <a:pt x="506342" y="202296"/>
                </a:cubicBezTo>
                <a:close/>
                <a:moveTo>
                  <a:pt x="126551" y="202296"/>
                </a:moveTo>
                <a:cubicBezTo>
                  <a:pt x="112579" y="202296"/>
                  <a:pt x="101276" y="213584"/>
                  <a:pt x="101276" y="227538"/>
                </a:cubicBezTo>
                <a:cubicBezTo>
                  <a:pt x="101276" y="241492"/>
                  <a:pt x="112579" y="252869"/>
                  <a:pt x="126551" y="252869"/>
                </a:cubicBezTo>
                <a:lnTo>
                  <a:pt x="227828" y="252869"/>
                </a:lnTo>
                <a:cubicBezTo>
                  <a:pt x="241800" y="252869"/>
                  <a:pt x="253102" y="241492"/>
                  <a:pt x="253102" y="227538"/>
                </a:cubicBezTo>
                <a:cubicBezTo>
                  <a:pt x="253102" y="213584"/>
                  <a:pt x="241800" y="202296"/>
                  <a:pt x="227828" y="202296"/>
                </a:cubicBezTo>
                <a:close/>
                <a:moveTo>
                  <a:pt x="379766" y="101148"/>
                </a:moveTo>
                <a:cubicBezTo>
                  <a:pt x="365702" y="101148"/>
                  <a:pt x="354397" y="112525"/>
                  <a:pt x="354397" y="126479"/>
                </a:cubicBezTo>
                <a:cubicBezTo>
                  <a:pt x="354397" y="140434"/>
                  <a:pt x="365702" y="151722"/>
                  <a:pt x="379766" y="151722"/>
                </a:cubicBezTo>
                <a:lnTo>
                  <a:pt x="480973" y="151722"/>
                </a:lnTo>
                <a:cubicBezTo>
                  <a:pt x="495038" y="151722"/>
                  <a:pt x="506342" y="140434"/>
                  <a:pt x="506342" y="126479"/>
                </a:cubicBezTo>
                <a:cubicBezTo>
                  <a:pt x="506342" y="112525"/>
                  <a:pt x="495038" y="101148"/>
                  <a:pt x="480973" y="101148"/>
                </a:cubicBezTo>
                <a:close/>
                <a:moveTo>
                  <a:pt x="101276" y="101148"/>
                </a:moveTo>
                <a:cubicBezTo>
                  <a:pt x="87215" y="101148"/>
                  <a:pt x="75913" y="112525"/>
                  <a:pt x="75913" y="126479"/>
                </a:cubicBezTo>
                <a:cubicBezTo>
                  <a:pt x="75913" y="140434"/>
                  <a:pt x="87215" y="151722"/>
                  <a:pt x="101276" y="151722"/>
                </a:cubicBezTo>
                <a:lnTo>
                  <a:pt x="202553" y="151722"/>
                </a:lnTo>
                <a:cubicBezTo>
                  <a:pt x="216525" y="151722"/>
                  <a:pt x="227828" y="140434"/>
                  <a:pt x="227828" y="126479"/>
                </a:cubicBezTo>
                <a:cubicBezTo>
                  <a:pt x="227828" y="112525"/>
                  <a:pt x="216525" y="101148"/>
                  <a:pt x="202553" y="101148"/>
                </a:cubicBezTo>
                <a:close/>
                <a:moveTo>
                  <a:pt x="329117" y="0"/>
                </a:moveTo>
                <a:lnTo>
                  <a:pt x="556991" y="0"/>
                </a:lnTo>
                <a:cubicBezTo>
                  <a:pt x="584941" y="0"/>
                  <a:pt x="607639" y="22665"/>
                  <a:pt x="607639" y="50574"/>
                </a:cubicBezTo>
                <a:lnTo>
                  <a:pt x="607639" y="404502"/>
                </a:lnTo>
                <a:cubicBezTo>
                  <a:pt x="607639" y="432411"/>
                  <a:pt x="584941" y="455076"/>
                  <a:pt x="556991" y="455076"/>
                </a:cubicBezTo>
                <a:lnTo>
                  <a:pt x="329117" y="455076"/>
                </a:lnTo>
                <a:lnTo>
                  <a:pt x="329117" y="288600"/>
                </a:lnTo>
                <a:lnTo>
                  <a:pt x="390180" y="227538"/>
                </a:lnTo>
                <a:lnTo>
                  <a:pt x="329117" y="166565"/>
                </a:lnTo>
                <a:close/>
                <a:moveTo>
                  <a:pt x="50638" y="0"/>
                </a:moveTo>
                <a:lnTo>
                  <a:pt x="278466" y="0"/>
                </a:lnTo>
                <a:lnTo>
                  <a:pt x="278466" y="187452"/>
                </a:lnTo>
                <a:lnTo>
                  <a:pt x="318603" y="227538"/>
                </a:lnTo>
                <a:lnTo>
                  <a:pt x="278466" y="267624"/>
                </a:lnTo>
                <a:lnTo>
                  <a:pt x="278466" y="455076"/>
                </a:lnTo>
                <a:lnTo>
                  <a:pt x="50638" y="455076"/>
                </a:lnTo>
                <a:cubicBezTo>
                  <a:pt x="22694" y="455076"/>
                  <a:pt x="0" y="432411"/>
                  <a:pt x="0" y="404502"/>
                </a:cubicBezTo>
                <a:lnTo>
                  <a:pt x="0" y="50574"/>
                </a:lnTo>
                <a:cubicBezTo>
                  <a:pt x="0" y="22665"/>
                  <a:pt x="22694" y="0"/>
                  <a:pt x="50638" y="0"/>
                </a:cubicBezTo>
                <a:close/>
              </a:path>
            </a:pathLst>
          </a:custGeom>
          <a:solidFill>
            <a:srgbClr val="2871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4" name="文本框 3"/>
          <p:cNvSpPr txBox="1"/>
          <p:nvPr/>
        </p:nvSpPr>
        <p:spPr>
          <a:xfrm>
            <a:off x="1837690" y="2181225"/>
            <a:ext cx="6096000" cy="460375"/>
          </a:xfrm>
          <a:prstGeom prst="rect">
            <a:avLst/>
          </a:prstGeom>
          <a:noFill/>
        </p:spPr>
        <p:txBody>
          <a:bodyPr wrap="square" rtlCol="0" anchor="t">
            <a:spAutoFit/>
          </a:bodyPr>
          <a:p>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ea"/>
              </a:rPr>
              <a:t>Precautionary measures</a:t>
            </a:r>
            <a:endPar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ea"/>
            </a:endParaRPr>
          </a:p>
        </p:txBody>
      </p:sp>
      <p:sp>
        <p:nvSpPr>
          <p:cNvPr id="5" name="文本框 4"/>
          <p:cNvSpPr txBox="1"/>
          <p:nvPr/>
        </p:nvSpPr>
        <p:spPr>
          <a:xfrm>
            <a:off x="995680" y="3265170"/>
            <a:ext cx="3662045" cy="1688465"/>
          </a:xfrm>
          <a:prstGeom prst="rect">
            <a:avLst/>
          </a:prstGeom>
          <a:noFill/>
        </p:spPr>
        <p:txBody>
          <a:bodyPr wrap="square" rtlCol="0" anchor="t">
            <a:noAutofit/>
          </a:bodyPr>
          <a:p>
            <a:r>
              <a:rPr lang="zh-CN" altLang="en-US"/>
              <a:t>Measures to protect against SYN Flood attacks include the use of firewalls, IPS or other network security devices to detect and block attack traffic.</a:t>
            </a:r>
            <a:endParaRPr lang="zh-CN" altLang="en-US"/>
          </a:p>
        </p:txBody>
      </p:sp>
      <p:pic>
        <p:nvPicPr>
          <p:cNvPr id="6" name="图片 5"/>
          <p:cNvPicPr>
            <a:picLocks noChangeAspect="1"/>
          </p:cNvPicPr>
          <p:nvPr>
            <p:custDataLst>
              <p:tags r:id="rId2"/>
            </p:custDataLst>
          </p:nvPr>
        </p:nvPicPr>
        <p:blipFill>
          <a:blip r:embed="rId3"/>
          <a:stretch>
            <a:fillRect/>
          </a:stretch>
        </p:blipFill>
        <p:spPr>
          <a:xfrm>
            <a:off x="5084076" y="1160826"/>
            <a:ext cx="2996772" cy="4861176"/>
          </a:xfrm>
          <a:prstGeom prst="rect">
            <a:avLst/>
          </a:prstGeom>
        </p:spPr>
      </p:pic>
      <p:sp>
        <p:nvSpPr>
          <p:cNvPr id="7" name="文本框 6"/>
          <p:cNvSpPr txBox="1"/>
          <p:nvPr/>
        </p:nvSpPr>
        <p:spPr>
          <a:xfrm>
            <a:off x="8222615" y="2279015"/>
            <a:ext cx="3401695" cy="2623820"/>
          </a:xfrm>
          <a:prstGeom prst="rect">
            <a:avLst/>
          </a:prstGeom>
          <a:noFill/>
        </p:spPr>
        <p:txBody>
          <a:bodyPr wrap="square" rtlCol="0">
            <a:noAutofit/>
          </a:bodyPr>
          <a:p>
            <a:r>
              <a:rPr lang="zh-CN" altLang="en-US"/>
              <a:t>Most importantly, implement best network programming principles and develop secure, defensive programming designs to minimize the impact of malicious network behavior on network security.</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0720" y="503555"/>
            <a:ext cx="6096000" cy="521970"/>
          </a:xfrm>
          <a:prstGeom prst="rect">
            <a:avLst/>
          </a:prstGeom>
          <a:noFill/>
        </p:spPr>
        <p:txBody>
          <a:bodyPr wrap="square" rtlCol="0" anchor="t">
            <a:spAutoFit/>
          </a:bodyPr>
          <a:p>
            <a:pPr indent="0"/>
            <a:r>
              <a:rPr lang="en-US" altLang="zh-CN" sz="2800" dirty="0">
                <a:solidFill>
                  <a:schemeClr val="tx1">
                    <a:lumMod val="75000"/>
                    <a:lumOff val="25000"/>
                  </a:schemeClr>
                </a:solidFill>
                <a:cs typeface="+mn-ea"/>
                <a:sym typeface="+mn-ea"/>
              </a:rPr>
              <a:t>Http get frequent repeat requests</a:t>
            </a:r>
            <a:endParaRPr lang="en-US" altLang="zh-CN" sz="2800" dirty="0">
              <a:solidFill>
                <a:schemeClr val="tx1">
                  <a:lumMod val="75000"/>
                  <a:lumOff val="25000"/>
                </a:schemeClr>
              </a:solidFill>
              <a:cs typeface="+mn-ea"/>
              <a:sym typeface="+mn-ea"/>
            </a:endParaRPr>
          </a:p>
        </p:txBody>
      </p:sp>
      <p:sp>
        <p:nvSpPr>
          <p:cNvPr id="3" name="文本框 2"/>
          <p:cNvSpPr txBox="1"/>
          <p:nvPr/>
        </p:nvSpPr>
        <p:spPr>
          <a:xfrm>
            <a:off x="8703310" y="503555"/>
            <a:ext cx="6096000" cy="521970"/>
          </a:xfrm>
          <a:prstGeom prst="rect">
            <a:avLst/>
          </a:prstGeom>
          <a:noFill/>
        </p:spPr>
        <p:txBody>
          <a:bodyPr wrap="square" rtlCol="0" anchor="t">
            <a:spAutoFit/>
          </a:bodyPr>
          <a:p>
            <a:pPr>
              <a:buClrTx/>
              <a:buSzTx/>
              <a:buFontTx/>
            </a:pPr>
            <a:r>
              <a:rPr lang="en-US" altLang="zh-CN" sz="2800" dirty="0">
                <a:solidFill>
                  <a:schemeClr val="tx1">
                    <a:lumMod val="75000"/>
                    <a:lumOff val="25000"/>
                  </a:schemeClr>
                </a:solidFill>
                <a:cs typeface="+mn-ea"/>
                <a:sym typeface="+mn-lt"/>
              </a:rPr>
              <a:t>System security</a:t>
            </a:r>
            <a:endParaRPr lang="en-US" altLang="zh-CN" sz="2800" dirty="0">
              <a:solidFill>
                <a:schemeClr val="tx1">
                  <a:lumMod val="75000"/>
                  <a:lumOff val="25000"/>
                </a:schemeClr>
              </a:solidFill>
              <a:cs typeface="+mn-ea"/>
              <a:sym typeface="+mn-lt"/>
            </a:endParaRPr>
          </a:p>
        </p:txBody>
      </p:sp>
      <p:sp>
        <p:nvSpPr>
          <p:cNvPr id="5" name="文本框 4"/>
          <p:cNvSpPr txBox="1"/>
          <p:nvPr/>
        </p:nvSpPr>
        <p:spPr>
          <a:xfrm>
            <a:off x="5031105" y="1344930"/>
            <a:ext cx="4447540" cy="399415"/>
          </a:xfrm>
          <a:prstGeom prst="rect">
            <a:avLst/>
          </a:prstGeom>
          <a:noFill/>
          <a:ln w="9525">
            <a:noFill/>
          </a:ln>
        </p:spPr>
        <p:txBody>
          <a:bodyPr>
            <a:noAutofit/>
          </a:bodyPr>
          <a:p>
            <a:pPr algn="l">
              <a:buClrTx/>
              <a:buSzTx/>
              <a:buFontTx/>
            </a:pPr>
            <a:r>
              <a:rPr lang="en-US" altLang="zh-CN" sz="4000" b="0" spc="100" dirty="0">
                <a:solidFill>
                  <a:srgbClr val="023246"/>
                </a:solidFill>
                <a:cs typeface="+mn-ea"/>
              </a:rPr>
              <a:t>Causes</a:t>
            </a:r>
            <a:endParaRPr lang="zh-CN" altLang="en-US" sz="4000" b="0" spc="100" dirty="0">
              <a:solidFill>
                <a:srgbClr val="023246"/>
              </a:solidFill>
              <a:cs typeface="+mn-ea"/>
            </a:endParaRPr>
          </a:p>
        </p:txBody>
      </p:sp>
      <p:sp>
        <p:nvSpPr>
          <p:cNvPr id="24" name="矩形 23"/>
          <p:cNvSpPr/>
          <p:nvPr/>
        </p:nvSpPr>
        <p:spPr>
          <a:xfrm>
            <a:off x="1019465" y="3816586"/>
            <a:ext cx="2160000" cy="2001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圆顶角 24"/>
          <p:cNvSpPr/>
          <p:nvPr/>
        </p:nvSpPr>
        <p:spPr>
          <a:xfrm flipV="1">
            <a:off x="1019465" y="5460630"/>
            <a:ext cx="2160000" cy="424772"/>
          </a:xfrm>
          <a:prstGeom prst="round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1019175" y="3373120"/>
            <a:ext cx="2200910" cy="680720"/>
          </a:xfrm>
          <a:prstGeom prst="roundRect">
            <a:avLst>
              <a:gd name="adj" fmla="val 50000"/>
            </a:avLst>
          </a:prstGeom>
          <a:solidFill>
            <a:srgbClr val="28719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Network connection problems</a:t>
            </a:r>
            <a:endParaRPr lang="zh-CN" altLang="en-US" sz="1600" dirty="0">
              <a:solidFill>
                <a:schemeClr val="bg1"/>
              </a:solidFill>
              <a:cs typeface="+mn-ea"/>
              <a:sym typeface="+mn-lt"/>
            </a:endParaRPr>
          </a:p>
        </p:txBody>
      </p:sp>
      <p:sp>
        <p:nvSpPr>
          <p:cNvPr id="8" name="文本框 7"/>
          <p:cNvSpPr txBox="1"/>
          <p:nvPr/>
        </p:nvSpPr>
        <p:spPr>
          <a:xfrm>
            <a:off x="1132205" y="4445635"/>
            <a:ext cx="1941830" cy="860425"/>
          </a:xfrm>
          <a:prstGeom prst="rect">
            <a:avLst/>
          </a:prstGeom>
          <a:noFill/>
        </p:spPr>
        <p:txBody>
          <a:bodyPr wrap="square" rtlCol="0">
            <a:spAutoFit/>
          </a:bodyPr>
          <a:lstStyle/>
          <a:p>
            <a:pPr>
              <a:lnSpc>
                <a:spcPts val="2000"/>
              </a:lnSpc>
            </a:pPr>
            <a:r>
              <a:rPr lang="zh-CN" altLang="en-US" sz="1600" dirty="0">
                <a:cs typeface="+mn-ea"/>
                <a:sym typeface="+mn-lt"/>
              </a:rPr>
              <a:t>HTTP GET requests may be affected by network problems。</a:t>
            </a:r>
            <a:endParaRPr lang="zh-CN" altLang="en-US" sz="1600" dirty="0">
              <a:cs typeface="+mn-ea"/>
              <a:sym typeface="+mn-lt"/>
            </a:endParaRPr>
          </a:p>
        </p:txBody>
      </p:sp>
      <p:sp>
        <p:nvSpPr>
          <p:cNvPr id="33" name="矩形 32"/>
          <p:cNvSpPr/>
          <p:nvPr/>
        </p:nvSpPr>
        <p:spPr>
          <a:xfrm>
            <a:off x="3533750" y="3815951"/>
            <a:ext cx="2160000" cy="2001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圆顶角 33"/>
          <p:cNvSpPr/>
          <p:nvPr/>
        </p:nvSpPr>
        <p:spPr>
          <a:xfrm flipV="1">
            <a:off x="3533750" y="5460630"/>
            <a:ext cx="2160000" cy="424772"/>
          </a:xfrm>
          <a:prstGeom prst="round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圆角矩形 5"/>
          <p:cNvSpPr/>
          <p:nvPr/>
        </p:nvSpPr>
        <p:spPr>
          <a:xfrm>
            <a:off x="3548380" y="3420110"/>
            <a:ext cx="2145665" cy="636905"/>
          </a:xfrm>
          <a:prstGeom prst="roundRect">
            <a:avLst>
              <a:gd name="adj" fmla="val 50000"/>
            </a:avLst>
          </a:prstGeom>
          <a:solidFill>
            <a:srgbClr val="287194"/>
          </a:solidFill>
          <a:ln w="285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cs typeface="+mn-ea"/>
                <a:sym typeface="+mn-lt"/>
              </a:rPr>
              <a:t>Client application issues</a:t>
            </a:r>
            <a:endParaRPr lang="zh-CN" altLang="en-US" sz="3600" dirty="0">
              <a:cs typeface="+mn-ea"/>
              <a:sym typeface="+mn-lt"/>
            </a:endParaRPr>
          </a:p>
        </p:txBody>
      </p:sp>
      <p:sp>
        <p:nvSpPr>
          <p:cNvPr id="32" name="文本框 31"/>
          <p:cNvSpPr txBox="1"/>
          <p:nvPr/>
        </p:nvSpPr>
        <p:spPr>
          <a:xfrm>
            <a:off x="3699510" y="4343400"/>
            <a:ext cx="1926590" cy="1116965"/>
          </a:xfrm>
          <a:prstGeom prst="rect">
            <a:avLst/>
          </a:prstGeom>
          <a:noFill/>
        </p:spPr>
        <p:txBody>
          <a:bodyPr wrap="square" rtlCol="0">
            <a:spAutoFit/>
          </a:bodyPr>
          <a:lstStyle/>
          <a:p>
            <a:pPr>
              <a:lnSpc>
                <a:spcPts val="2000"/>
              </a:lnSpc>
            </a:pPr>
            <a:r>
              <a:rPr lang="zh-CN" altLang="en-US" sz="1600" dirty="0">
                <a:cs typeface="+mn-ea"/>
                <a:sym typeface="+mn-lt"/>
              </a:rPr>
              <a:t>Client applications may send HTTP GET requests on every page load</a:t>
            </a:r>
            <a:endParaRPr lang="zh-CN" altLang="en-US" sz="1600" dirty="0">
              <a:cs typeface="+mn-ea"/>
              <a:sym typeface="+mn-lt"/>
            </a:endParaRPr>
          </a:p>
        </p:txBody>
      </p:sp>
      <p:sp>
        <p:nvSpPr>
          <p:cNvPr id="40" name="矩形 39"/>
          <p:cNvSpPr/>
          <p:nvPr/>
        </p:nvSpPr>
        <p:spPr>
          <a:xfrm>
            <a:off x="6007735" y="3816350"/>
            <a:ext cx="2183130" cy="140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cs typeface="+mn-ea"/>
              <a:sym typeface="+mn-lt"/>
            </a:endParaRPr>
          </a:p>
          <a:p>
            <a:pPr algn="ctr"/>
            <a:endParaRPr lang="zh-CN" altLang="en-US" sz="1600" dirty="0">
              <a:solidFill>
                <a:schemeClr val="tx1"/>
              </a:solidFill>
              <a:cs typeface="+mn-ea"/>
              <a:sym typeface="+mn-lt"/>
            </a:endParaRPr>
          </a:p>
          <a:p>
            <a:pPr algn="ctr"/>
            <a:endParaRPr lang="zh-CN" altLang="en-US" sz="1600" dirty="0">
              <a:solidFill>
                <a:schemeClr val="tx1"/>
              </a:solidFill>
              <a:cs typeface="+mn-ea"/>
              <a:sym typeface="+mn-lt"/>
            </a:endParaRPr>
          </a:p>
          <a:p>
            <a:pPr algn="ctr"/>
            <a:r>
              <a:rPr lang="zh-CN" altLang="en-US" sz="1600" dirty="0">
                <a:solidFill>
                  <a:schemeClr val="tx1"/>
                </a:solidFill>
                <a:cs typeface="+mn-ea"/>
                <a:sym typeface="+mn-lt"/>
              </a:rPr>
              <a:t>The proxy server may cache requests as they are delivered</a:t>
            </a:r>
            <a:endParaRPr lang="zh-CN" altLang="en-US" sz="1600" dirty="0">
              <a:solidFill>
                <a:schemeClr val="tx1"/>
              </a:solidFill>
              <a:cs typeface="+mn-ea"/>
              <a:sym typeface="+mn-lt"/>
            </a:endParaRPr>
          </a:p>
        </p:txBody>
      </p:sp>
      <p:sp>
        <p:nvSpPr>
          <p:cNvPr id="41" name="矩形: 圆顶角 40"/>
          <p:cNvSpPr/>
          <p:nvPr/>
        </p:nvSpPr>
        <p:spPr>
          <a:xfrm flipV="1">
            <a:off x="6048375" y="5220335"/>
            <a:ext cx="2160270" cy="664210"/>
          </a:xfrm>
          <a:prstGeom prst="round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圆角矩形 5"/>
          <p:cNvSpPr/>
          <p:nvPr/>
        </p:nvSpPr>
        <p:spPr>
          <a:xfrm>
            <a:off x="6022340" y="3432810"/>
            <a:ext cx="2228215" cy="619760"/>
          </a:xfrm>
          <a:prstGeom prst="roundRect">
            <a:avLst>
              <a:gd name="adj" fmla="val 50000"/>
            </a:avLst>
          </a:prstGeom>
          <a:solidFill>
            <a:srgbClr val="28719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600" dirty="0">
                <a:solidFill>
                  <a:schemeClr val="bg1"/>
                </a:solidFill>
                <a:cs typeface="+mn-ea"/>
                <a:sym typeface="+mn-lt"/>
              </a:rPr>
              <a:t>Proxy</a:t>
            </a:r>
            <a:r>
              <a:rPr lang="zh-CN" altLang="en-US" sz="1600" dirty="0">
                <a:solidFill>
                  <a:schemeClr val="bg1"/>
                </a:solidFill>
                <a:cs typeface="+mn-ea"/>
                <a:sym typeface="+mn-lt"/>
              </a:rPr>
              <a:t> server issues</a:t>
            </a:r>
            <a:endParaRPr lang="zh-CN" altLang="en-US" sz="1600" dirty="0">
              <a:solidFill>
                <a:schemeClr val="bg1"/>
              </a:solidFill>
              <a:cs typeface="+mn-ea"/>
              <a:sym typeface="+mn-lt"/>
            </a:endParaRPr>
          </a:p>
        </p:txBody>
      </p:sp>
      <p:sp>
        <p:nvSpPr>
          <p:cNvPr id="47" name="矩形 46"/>
          <p:cNvSpPr/>
          <p:nvPr/>
        </p:nvSpPr>
        <p:spPr>
          <a:xfrm>
            <a:off x="8645505" y="3815951"/>
            <a:ext cx="2160000" cy="2001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圆顶角 47"/>
          <p:cNvSpPr/>
          <p:nvPr/>
        </p:nvSpPr>
        <p:spPr>
          <a:xfrm flipV="1">
            <a:off x="8645505" y="5460630"/>
            <a:ext cx="2160000" cy="424772"/>
          </a:xfrm>
          <a:prstGeom prst="round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圆角矩形 5"/>
          <p:cNvSpPr/>
          <p:nvPr/>
        </p:nvSpPr>
        <p:spPr>
          <a:xfrm>
            <a:off x="8578850" y="3420110"/>
            <a:ext cx="2362200" cy="613410"/>
          </a:xfrm>
          <a:prstGeom prst="roundRect">
            <a:avLst>
              <a:gd name="adj" fmla="val 50000"/>
            </a:avLst>
          </a:prstGeom>
          <a:solidFill>
            <a:srgbClr val="28719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600" dirty="0">
                <a:solidFill>
                  <a:schemeClr val="bg1"/>
                </a:solidFill>
                <a:cs typeface="+mn-ea"/>
                <a:sym typeface="+mn-lt"/>
              </a:rPr>
              <a:t>Web Server Resources</a:t>
            </a:r>
            <a:endParaRPr lang="zh-CN" altLang="en-US" sz="1600" dirty="0">
              <a:solidFill>
                <a:schemeClr val="bg1"/>
              </a:solidFill>
              <a:cs typeface="+mn-ea"/>
              <a:sym typeface="+mn-lt"/>
            </a:endParaRPr>
          </a:p>
        </p:txBody>
      </p:sp>
      <p:sp>
        <p:nvSpPr>
          <p:cNvPr id="46" name="文本框 45"/>
          <p:cNvSpPr txBox="1"/>
          <p:nvPr/>
        </p:nvSpPr>
        <p:spPr>
          <a:xfrm>
            <a:off x="8684260" y="4275455"/>
            <a:ext cx="2150745" cy="1430655"/>
          </a:xfrm>
          <a:prstGeom prst="rect">
            <a:avLst/>
          </a:prstGeom>
          <a:noFill/>
        </p:spPr>
        <p:txBody>
          <a:bodyPr wrap="square" rtlCol="0">
            <a:noAutofit/>
          </a:bodyPr>
          <a:lstStyle/>
          <a:p>
            <a:pPr>
              <a:lnSpc>
                <a:spcPts val="2000"/>
              </a:lnSpc>
            </a:pPr>
            <a:r>
              <a:rPr lang="zh-CN" altLang="en-US" sz="1600" dirty="0">
                <a:cs typeface="+mn-ea"/>
                <a:sym typeface="+mn-lt"/>
              </a:rPr>
              <a:t>Web server resources may lead to frequent duplication of HTTP GET requests</a:t>
            </a:r>
            <a:endParaRPr lang="zh-CN" altLang="en-US" sz="1600" dirty="0">
              <a:cs typeface="+mn-ea"/>
              <a:sym typeface="+mn-lt"/>
            </a:endParaRPr>
          </a:p>
        </p:txBody>
      </p:sp>
      <p:sp>
        <p:nvSpPr>
          <p:cNvPr id="58" name="layers_149786"/>
          <p:cNvSpPr>
            <a:spLocks noChangeAspect="1"/>
          </p:cNvSpPr>
          <p:nvPr/>
        </p:nvSpPr>
        <p:spPr bwMode="auto">
          <a:xfrm>
            <a:off x="6759735" y="2252474"/>
            <a:ext cx="728978" cy="727796"/>
          </a:xfrm>
          <a:custGeom>
            <a:avLst/>
            <a:gdLst>
              <a:gd name="connsiteX0" fmla="*/ 116362 w 609685"/>
              <a:gd name="connsiteY0" fmla="*/ 478151 h 608697"/>
              <a:gd name="connsiteX1" fmla="*/ 136291 w 609685"/>
              <a:gd name="connsiteY1" fmla="*/ 478151 h 608697"/>
              <a:gd name="connsiteX2" fmla="*/ 160964 w 609685"/>
              <a:gd name="connsiteY2" fmla="*/ 481466 h 608697"/>
              <a:gd name="connsiteX3" fmla="*/ 168651 w 609685"/>
              <a:gd name="connsiteY3" fmla="*/ 495391 h 608697"/>
              <a:gd name="connsiteX4" fmla="*/ 161344 w 609685"/>
              <a:gd name="connsiteY4" fmla="*/ 509410 h 608697"/>
              <a:gd name="connsiteX5" fmla="*/ 139612 w 609685"/>
              <a:gd name="connsiteY5" fmla="*/ 513010 h 608697"/>
              <a:gd name="connsiteX6" fmla="*/ 116362 w 609685"/>
              <a:gd name="connsiteY6" fmla="*/ 513010 h 608697"/>
              <a:gd name="connsiteX7" fmla="*/ 116362 w 609685"/>
              <a:gd name="connsiteY7" fmla="*/ 418806 h 608697"/>
              <a:gd name="connsiteX8" fmla="*/ 132676 w 609685"/>
              <a:gd name="connsiteY8" fmla="*/ 418806 h 608697"/>
              <a:gd name="connsiteX9" fmla="*/ 153923 w 609685"/>
              <a:gd name="connsiteY9" fmla="*/ 422033 h 608697"/>
              <a:gd name="connsiteX10" fmla="*/ 160183 w 609685"/>
              <a:gd name="connsiteY10" fmla="*/ 435414 h 608697"/>
              <a:gd name="connsiteX11" fmla="*/ 153354 w 609685"/>
              <a:gd name="connsiteY11" fmla="*/ 448511 h 608697"/>
              <a:gd name="connsiteX12" fmla="*/ 132392 w 609685"/>
              <a:gd name="connsiteY12" fmla="*/ 451548 h 608697"/>
              <a:gd name="connsiteX13" fmla="*/ 116362 w 609685"/>
              <a:gd name="connsiteY13" fmla="*/ 451548 h 608697"/>
              <a:gd name="connsiteX14" fmla="*/ 82548 w 609685"/>
              <a:gd name="connsiteY14" fmla="*/ 390202 h 608697"/>
              <a:gd name="connsiteX15" fmla="*/ 82548 w 609685"/>
              <a:gd name="connsiteY15" fmla="*/ 541614 h 608697"/>
              <a:gd name="connsiteX16" fmla="*/ 148871 w 609685"/>
              <a:gd name="connsiteY16" fmla="*/ 541614 h 608697"/>
              <a:gd name="connsiteX17" fmla="*/ 192707 w 609685"/>
              <a:gd name="connsiteY17" fmla="*/ 527496 h 608697"/>
              <a:gd name="connsiteX18" fmla="*/ 203524 w 609685"/>
              <a:gd name="connsiteY18" fmla="*/ 499544 h 608697"/>
              <a:gd name="connsiteX19" fmla="*/ 195174 w 609685"/>
              <a:gd name="connsiteY19" fmla="*/ 475667 h 608697"/>
              <a:gd name="connsiteX20" fmla="*/ 172687 w 609685"/>
              <a:gd name="connsiteY20" fmla="*/ 462971 h 608697"/>
              <a:gd name="connsiteX21" fmla="*/ 178190 w 609685"/>
              <a:gd name="connsiteY21" fmla="*/ 460507 h 608697"/>
              <a:gd name="connsiteX22" fmla="*/ 183599 w 609685"/>
              <a:gd name="connsiteY22" fmla="*/ 456717 h 608697"/>
              <a:gd name="connsiteX23" fmla="*/ 195079 w 609685"/>
              <a:gd name="connsiteY23" fmla="*/ 430282 h 608697"/>
              <a:gd name="connsiteX24" fmla="*/ 184832 w 609685"/>
              <a:gd name="connsiteY24" fmla="*/ 403846 h 608697"/>
              <a:gd name="connsiteX25" fmla="*/ 168038 w 609685"/>
              <a:gd name="connsiteY25" fmla="*/ 393898 h 608697"/>
              <a:gd name="connsiteX26" fmla="*/ 141470 w 609685"/>
              <a:gd name="connsiteY26" fmla="*/ 390202 h 608697"/>
              <a:gd name="connsiteX27" fmla="*/ 475236 w 609685"/>
              <a:gd name="connsiteY27" fmla="*/ 387644 h 608697"/>
              <a:gd name="connsiteX28" fmla="*/ 418781 w 609685"/>
              <a:gd name="connsiteY28" fmla="*/ 410100 h 608697"/>
              <a:gd name="connsiteX29" fmla="*/ 395629 w 609685"/>
              <a:gd name="connsiteY29" fmla="*/ 466287 h 608697"/>
              <a:gd name="connsiteX30" fmla="*/ 418306 w 609685"/>
              <a:gd name="connsiteY30" fmla="*/ 522095 h 608697"/>
              <a:gd name="connsiteX31" fmla="*/ 475995 w 609685"/>
              <a:gd name="connsiteY31" fmla="*/ 544172 h 608697"/>
              <a:gd name="connsiteX32" fmla="*/ 536815 w 609685"/>
              <a:gd name="connsiteY32" fmla="*/ 515178 h 608697"/>
              <a:gd name="connsiteX33" fmla="*/ 515182 w 609685"/>
              <a:gd name="connsiteY33" fmla="*/ 492817 h 608697"/>
              <a:gd name="connsiteX34" fmla="*/ 474382 w 609685"/>
              <a:gd name="connsiteY34" fmla="*/ 512525 h 608697"/>
              <a:gd name="connsiteX35" fmla="*/ 443355 w 609685"/>
              <a:gd name="connsiteY35" fmla="*/ 499734 h 608697"/>
              <a:gd name="connsiteX36" fmla="*/ 430546 w 609685"/>
              <a:gd name="connsiteY36" fmla="*/ 465908 h 608697"/>
              <a:gd name="connsiteX37" fmla="*/ 444114 w 609685"/>
              <a:gd name="connsiteY37" fmla="*/ 432366 h 608697"/>
              <a:gd name="connsiteX38" fmla="*/ 476754 w 609685"/>
              <a:gd name="connsiteY38" fmla="*/ 419859 h 608697"/>
              <a:gd name="connsiteX39" fmla="*/ 516700 w 609685"/>
              <a:gd name="connsiteY39" fmla="*/ 439757 h 608697"/>
              <a:gd name="connsiteX40" fmla="*/ 537669 w 609685"/>
              <a:gd name="connsiteY40" fmla="*/ 415974 h 608697"/>
              <a:gd name="connsiteX41" fmla="*/ 475236 w 609685"/>
              <a:gd name="connsiteY41" fmla="*/ 387644 h 608697"/>
              <a:gd name="connsiteX42" fmla="*/ 358340 w 609685"/>
              <a:gd name="connsiteY42" fmla="*/ 323119 h 608697"/>
              <a:gd name="connsiteX43" fmla="*/ 575148 w 609685"/>
              <a:gd name="connsiteY43" fmla="*/ 323119 h 608697"/>
              <a:gd name="connsiteX44" fmla="*/ 609685 w 609685"/>
              <a:gd name="connsiteY44" fmla="*/ 357608 h 608697"/>
              <a:gd name="connsiteX45" fmla="*/ 609685 w 609685"/>
              <a:gd name="connsiteY45" fmla="*/ 574113 h 608697"/>
              <a:gd name="connsiteX46" fmla="*/ 575148 w 609685"/>
              <a:gd name="connsiteY46" fmla="*/ 608697 h 608697"/>
              <a:gd name="connsiteX47" fmla="*/ 358340 w 609685"/>
              <a:gd name="connsiteY47" fmla="*/ 608697 h 608697"/>
              <a:gd name="connsiteX48" fmla="*/ 323613 w 609685"/>
              <a:gd name="connsiteY48" fmla="*/ 574113 h 608697"/>
              <a:gd name="connsiteX49" fmla="*/ 323613 w 609685"/>
              <a:gd name="connsiteY49" fmla="*/ 357608 h 608697"/>
              <a:gd name="connsiteX50" fmla="*/ 358340 w 609685"/>
              <a:gd name="connsiteY50" fmla="*/ 323119 h 608697"/>
              <a:gd name="connsiteX51" fmla="*/ 34537 w 609685"/>
              <a:gd name="connsiteY51" fmla="*/ 323119 h 608697"/>
              <a:gd name="connsiteX52" fmla="*/ 251345 w 609685"/>
              <a:gd name="connsiteY52" fmla="*/ 323119 h 608697"/>
              <a:gd name="connsiteX53" fmla="*/ 286072 w 609685"/>
              <a:gd name="connsiteY53" fmla="*/ 357608 h 608697"/>
              <a:gd name="connsiteX54" fmla="*/ 286072 w 609685"/>
              <a:gd name="connsiteY54" fmla="*/ 574113 h 608697"/>
              <a:gd name="connsiteX55" fmla="*/ 251345 w 609685"/>
              <a:gd name="connsiteY55" fmla="*/ 608697 h 608697"/>
              <a:gd name="connsiteX56" fmla="*/ 34537 w 609685"/>
              <a:gd name="connsiteY56" fmla="*/ 608697 h 608697"/>
              <a:gd name="connsiteX57" fmla="*/ 0 w 609685"/>
              <a:gd name="connsiteY57" fmla="*/ 574113 h 608697"/>
              <a:gd name="connsiteX58" fmla="*/ 0 w 609685"/>
              <a:gd name="connsiteY58" fmla="*/ 357608 h 608697"/>
              <a:gd name="connsiteX59" fmla="*/ 34537 w 609685"/>
              <a:gd name="connsiteY59" fmla="*/ 323119 h 608697"/>
              <a:gd name="connsiteX60" fmla="*/ 304962 w 609685"/>
              <a:gd name="connsiteY60" fmla="*/ 112128 h 608697"/>
              <a:gd name="connsiteX61" fmla="*/ 323754 w 609685"/>
              <a:gd name="connsiteY61" fmla="*/ 156090 h 608697"/>
              <a:gd name="connsiteX62" fmla="*/ 285790 w 609685"/>
              <a:gd name="connsiteY62" fmla="*/ 156090 h 608697"/>
              <a:gd name="connsiteX63" fmla="*/ 288472 w 609685"/>
              <a:gd name="connsiteY63" fmla="*/ 67100 h 608697"/>
              <a:gd name="connsiteX64" fmla="*/ 222992 w 609685"/>
              <a:gd name="connsiteY64" fmla="*/ 218454 h 608697"/>
              <a:gd name="connsiteX65" fmla="*/ 258959 w 609685"/>
              <a:gd name="connsiteY65" fmla="*/ 218454 h 608697"/>
              <a:gd name="connsiteX66" fmla="*/ 273099 w 609685"/>
              <a:gd name="connsiteY66" fmla="*/ 185757 h 608697"/>
              <a:gd name="connsiteX67" fmla="*/ 336586 w 609685"/>
              <a:gd name="connsiteY67" fmla="*/ 185757 h 608697"/>
              <a:gd name="connsiteX68" fmla="*/ 350726 w 609685"/>
              <a:gd name="connsiteY68" fmla="*/ 218454 h 608697"/>
              <a:gd name="connsiteX69" fmla="*/ 386693 w 609685"/>
              <a:gd name="connsiteY69" fmla="*/ 218454 h 608697"/>
              <a:gd name="connsiteX70" fmla="*/ 321213 w 609685"/>
              <a:gd name="connsiteY70" fmla="*/ 67100 h 608697"/>
              <a:gd name="connsiteX71" fmla="*/ 196420 w 609685"/>
              <a:gd name="connsiteY71" fmla="*/ 0 h 608697"/>
              <a:gd name="connsiteX72" fmla="*/ 413265 w 609685"/>
              <a:gd name="connsiteY72" fmla="*/ 0 h 608697"/>
              <a:gd name="connsiteX73" fmla="*/ 447808 w 609685"/>
              <a:gd name="connsiteY73" fmla="*/ 34498 h 608697"/>
              <a:gd name="connsiteX74" fmla="*/ 447808 w 609685"/>
              <a:gd name="connsiteY74" fmla="*/ 251056 h 608697"/>
              <a:gd name="connsiteX75" fmla="*/ 413265 w 609685"/>
              <a:gd name="connsiteY75" fmla="*/ 285649 h 608697"/>
              <a:gd name="connsiteX76" fmla="*/ 196420 w 609685"/>
              <a:gd name="connsiteY76" fmla="*/ 285649 h 608697"/>
              <a:gd name="connsiteX77" fmla="*/ 161877 w 609685"/>
              <a:gd name="connsiteY77" fmla="*/ 251056 h 608697"/>
              <a:gd name="connsiteX78" fmla="*/ 161877 w 609685"/>
              <a:gd name="connsiteY78" fmla="*/ 34498 h 608697"/>
              <a:gd name="connsiteX79" fmla="*/ 196420 w 609685"/>
              <a:gd name="connsiteY79" fmla="*/ 0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9685" h="608697">
                <a:moveTo>
                  <a:pt x="116362" y="478151"/>
                </a:moveTo>
                <a:lnTo>
                  <a:pt x="136291" y="478151"/>
                </a:lnTo>
                <a:cubicBezTo>
                  <a:pt x="147584" y="478151"/>
                  <a:pt x="155840" y="479288"/>
                  <a:pt x="160964" y="481466"/>
                </a:cubicBezTo>
                <a:cubicBezTo>
                  <a:pt x="166089" y="483740"/>
                  <a:pt x="168651" y="488381"/>
                  <a:pt x="168651" y="495391"/>
                </a:cubicBezTo>
                <a:cubicBezTo>
                  <a:pt x="168651" y="502401"/>
                  <a:pt x="166184" y="507042"/>
                  <a:pt x="161344" y="509410"/>
                </a:cubicBezTo>
                <a:cubicBezTo>
                  <a:pt x="156504" y="511779"/>
                  <a:pt x="149292" y="513010"/>
                  <a:pt x="139612" y="513010"/>
                </a:cubicBezTo>
                <a:lnTo>
                  <a:pt x="116362" y="513010"/>
                </a:lnTo>
                <a:close/>
                <a:moveTo>
                  <a:pt x="116362" y="418806"/>
                </a:moveTo>
                <a:lnTo>
                  <a:pt x="132676" y="418806"/>
                </a:lnTo>
                <a:cubicBezTo>
                  <a:pt x="142636" y="418806"/>
                  <a:pt x="149655" y="419850"/>
                  <a:pt x="153923" y="422033"/>
                </a:cubicBezTo>
                <a:cubicBezTo>
                  <a:pt x="158096" y="424216"/>
                  <a:pt x="160183" y="428676"/>
                  <a:pt x="160183" y="435414"/>
                </a:cubicBezTo>
                <a:cubicBezTo>
                  <a:pt x="160183" y="442058"/>
                  <a:pt x="157907" y="446518"/>
                  <a:pt x="153354" y="448511"/>
                </a:cubicBezTo>
                <a:cubicBezTo>
                  <a:pt x="148801" y="450504"/>
                  <a:pt x="141782" y="451548"/>
                  <a:pt x="132392" y="451548"/>
                </a:cubicBezTo>
                <a:lnTo>
                  <a:pt x="116362" y="451548"/>
                </a:lnTo>
                <a:close/>
                <a:moveTo>
                  <a:pt x="82548" y="390202"/>
                </a:moveTo>
                <a:lnTo>
                  <a:pt x="82548" y="541614"/>
                </a:lnTo>
                <a:lnTo>
                  <a:pt x="148871" y="541614"/>
                </a:lnTo>
                <a:cubicBezTo>
                  <a:pt x="169746" y="541614"/>
                  <a:pt x="184263" y="536876"/>
                  <a:pt x="192707" y="527496"/>
                </a:cubicBezTo>
                <a:cubicBezTo>
                  <a:pt x="199918" y="519442"/>
                  <a:pt x="203524" y="510062"/>
                  <a:pt x="203524" y="499544"/>
                </a:cubicBezTo>
                <a:cubicBezTo>
                  <a:pt x="203524" y="490069"/>
                  <a:pt x="200772" y="482016"/>
                  <a:pt x="195174" y="475667"/>
                </a:cubicBezTo>
                <a:cubicBezTo>
                  <a:pt x="189576" y="469224"/>
                  <a:pt x="182080" y="464960"/>
                  <a:pt x="172687" y="462971"/>
                </a:cubicBezTo>
                <a:cubicBezTo>
                  <a:pt x="175344" y="461834"/>
                  <a:pt x="177146" y="460981"/>
                  <a:pt x="178190" y="460507"/>
                </a:cubicBezTo>
                <a:cubicBezTo>
                  <a:pt x="179139" y="459939"/>
                  <a:pt x="180942" y="458707"/>
                  <a:pt x="183599" y="456717"/>
                </a:cubicBezTo>
                <a:cubicBezTo>
                  <a:pt x="191189" y="450937"/>
                  <a:pt x="195079" y="442126"/>
                  <a:pt x="195079" y="430282"/>
                </a:cubicBezTo>
                <a:cubicBezTo>
                  <a:pt x="195079" y="420428"/>
                  <a:pt x="191664" y="411616"/>
                  <a:pt x="184832" y="403846"/>
                </a:cubicBezTo>
                <a:cubicBezTo>
                  <a:pt x="181132" y="399677"/>
                  <a:pt x="175533" y="396361"/>
                  <a:pt x="168038" y="393898"/>
                </a:cubicBezTo>
                <a:cubicBezTo>
                  <a:pt x="160637" y="391434"/>
                  <a:pt x="151813" y="390202"/>
                  <a:pt x="141470" y="390202"/>
                </a:cubicBezTo>
                <a:close/>
                <a:moveTo>
                  <a:pt x="475236" y="387644"/>
                </a:moveTo>
                <a:cubicBezTo>
                  <a:pt x="452938" y="387644"/>
                  <a:pt x="434152" y="395129"/>
                  <a:pt x="418781" y="410100"/>
                </a:cubicBezTo>
                <a:cubicBezTo>
                  <a:pt x="403315" y="425165"/>
                  <a:pt x="395629" y="443831"/>
                  <a:pt x="395629" y="466287"/>
                </a:cubicBezTo>
                <a:cubicBezTo>
                  <a:pt x="395629" y="488743"/>
                  <a:pt x="403220" y="507314"/>
                  <a:pt x="418306" y="522095"/>
                </a:cubicBezTo>
                <a:cubicBezTo>
                  <a:pt x="433393" y="536781"/>
                  <a:pt x="452654" y="544172"/>
                  <a:pt x="475995" y="544172"/>
                </a:cubicBezTo>
                <a:cubicBezTo>
                  <a:pt x="499336" y="544172"/>
                  <a:pt x="519641" y="534507"/>
                  <a:pt x="536815" y="515178"/>
                </a:cubicBezTo>
                <a:lnTo>
                  <a:pt x="515182" y="492817"/>
                </a:lnTo>
                <a:cubicBezTo>
                  <a:pt x="504555" y="505987"/>
                  <a:pt x="490986" y="512525"/>
                  <a:pt x="474382" y="512525"/>
                </a:cubicBezTo>
                <a:cubicBezTo>
                  <a:pt x="462237" y="512525"/>
                  <a:pt x="451895" y="508356"/>
                  <a:pt x="443355" y="499734"/>
                </a:cubicBezTo>
                <a:cubicBezTo>
                  <a:pt x="434816" y="491301"/>
                  <a:pt x="430546" y="479931"/>
                  <a:pt x="430546" y="465908"/>
                </a:cubicBezTo>
                <a:cubicBezTo>
                  <a:pt x="430546" y="451790"/>
                  <a:pt x="435100" y="440610"/>
                  <a:pt x="444114" y="432366"/>
                </a:cubicBezTo>
                <a:cubicBezTo>
                  <a:pt x="453128" y="424028"/>
                  <a:pt x="464040" y="419859"/>
                  <a:pt x="476754" y="419859"/>
                </a:cubicBezTo>
                <a:cubicBezTo>
                  <a:pt x="492694" y="419859"/>
                  <a:pt x="505978" y="426492"/>
                  <a:pt x="516700" y="439757"/>
                </a:cubicBezTo>
                <a:lnTo>
                  <a:pt x="537669" y="415974"/>
                </a:lnTo>
                <a:cubicBezTo>
                  <a:pt x="520969" y="397024"/>
                  <a:pt x="500095" y="387644"/>
                  <a:pt x="475236" y="387644"/>
                </a:cubicBezTo>
                <a:close/>
                <a:moveTo>
                  <a:pt x="358340" y="323119"/>
                </a:moveTo>
                <a:lnTo>
                  <a:pt x="575148" y="323119"/>
                </a:lnTo>
                <a:cubicBezTo>
                  <a:pt x="594124" y="323119"/>
                  <a:pt x="609685" y="338563"/>
                  <a:pt x="609685" y="357608"/>
                </a:cubicBezTo>
                <a:lnTo>
                  <a:pt x="609685" y="574113"/>
                </a:lnTo>
                <a:cubicBezTo>
                  <a:pt x="609685" y="593158"/>
                  <a:pt x="594124" y="608697"/>
                  <a:pt x="575148" y="608697"/>
                </a:cubicBezTo>
                <a:lnTo>
                  <a:pt x="358340" y="608697"/>
                </a:lnTo>
                <a:cubicBezTo>
                  <a:pt x="339174" y="608697"/>
                  <a:pt x="323613" y="593158"/>
                  <a:pt x="323613" y="574113"/>
                </a:cubicBezTo>
                <a:lnTo>
                  <a:pt x="323613" y="357608"/>
                </a:lnTo>
                <a:cubicBezTo>
                  <a:pt x="323613" y="338563"/>
                  <a:pt x="339174" y="323119"/>
                  <a:pt x="358340" y="323119"/>
                </a:cubicBezTo>
                <a:close/>
                <a:moveTo>
                  <a:pt x="34537" y="323119"/>
                </a:moveTo>
                <a:lnTo>
                  <a:pt x="251345" y="323119"/>
                </a:lnTo>
                <a:cubicBezTo>
                  <a:pt x="270511" y="323119"/>
                  <a:pt x="286072" y="338563"/>
                  <a:pt x="286072" y="357608"/>
                </a:cubicBezTo>
                <a:lnTo>
                  <a:pt x="286072" y="574113"/>
                </a:lnTo>
                <a:cubicBezTo>
                  <a:pt x="286072" y="593158"/>
                  <a:pt x="270511" y="608697"/>
                  <a:pt x="251345" y="608697"/>
                </a:cubicBezTo>
                <a:lnTo>
                  <a:pt x="34537" y="608697"/>
                </a:lnTo>
                <a:cubicBezTo>
                  <a:pt x="15561" y="608697"/>
                  <a:pt x="0" y="593158"/>
                  <a:pt x="0" y="574113"/>
                </a:cubicBezTo>
                <a:lnTo>
                  <a:pt x="0" y="357608"/>
                </a:lnTo>
                <a:cubicBezTo>
                  <a:pt x="0" y="338563"/>
                  <a:pt x="15561" y="323119"/>
                  <a:pt x="34537" y="323119"/>
                </a:cubicBezTo>
                <a:close/>
                <a:moveTo>
                  <a:pt x="304962" y="112128"/>
                </a:moveTo>
                <a:lnTo>
                  <a:pt x="323754" y="156090"/>
                </a:lnTo>
                <a:lnTo>
                  <a:pt x="285790" y="156090"/>
                </a:lnTo>
                <a:close/>
                <a:moveTo>
                  <a:pt x="288472" y="67100"/>
                </a:moveTo>
                <a:lnTo>
                  <a:pt x="222992" y="218454"/>
                </a:lnTo>
                <a:lnTo>
                  <a:pt x="258959" y="218454"/>
                </a:lnTo>
                <a:lnTo>
                  <a:pt x="273099" y="185757"/>
                </a:lnTo>
                <a:lnTo>
                  <a:pt x="336586" y="185757"/>
                </a:lnTo>
                <a:lnTo>
                  <a:pt x="350726" y="218454"/>
                </a:lnTo>
                <a:lnTo>
                  <a:pt x="386693" y="218454"/>
                </a:lnTo>
                <a:lnTo>
                  <a:pt x="321213" y="67100"/>
                </a:lnTo>
                <a:close/>
                <a:moveTo>
                  <a:pt x="196420" y="0"/>
                </a:moveTo>
                <a:lnTo>
                  <a:pt x="413265" y="0"/>
                </a:lnTo>
                <a:cubicBezTo>
                  <a:pt x="432339" y="0"/>
                  <a:pt x="447808" y="15448"/>
                  <a:pt x="447808" y="34498"/>
                </a:cubicBezTo>
                <a:lnTo>
                  <a:pt x="447808" y="251056"/>
                </a:lnTo>
                <a:cubicBezTo>
                  <a:pt x="447808" y="270201"/>
                  <a:pt x="432339" y="285649"/>
                  <a:pt x="413265" y="285649"/>
                </a:cubicBezTo>
                <a:lnTo>
                  <a:pt x="196420" y="285649"/>
                </a:lnTo>
                <a:cubicBezTo>
                  <a:pt x="177346" y="285649"/>
                  <a:pt x="161877" y="270201"/>
                  <a:pt x="161877" y="251056"/>
                </a:cubicBezTo>
                <a:lnTo>
                  <a:pt x="161877" y="34498"/>
                </a:lnTo>
                <a:cubicBezTo>
                  <a:pt x="161877" y="15448"/>
                  <a:pt x="177346" y="0"/>
                  <a:pt x="196420" y="0"/>
                </a:cubicBezTo>
                <a:close/>
              </a:path>
            </a:pathLst>
          </a:custGeom>
          <a:solidFill>
            <a:srgbClr val="2871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59" name="layers_149786"/>
          <p:cNvSpPr>
            <a:spLocks noChangeAspect="1"/>
          </p:cNvSpPr>
          <p:nvPr/>
        </p:nvSpPr>
        <p:spPr bwMode="auto">
          <a:xfrm>
            <a:off x="1806514" y="2252518"/>
            <a:ext cx="703175" cy="728978"/>
          </a:xfrm>
          <a:custGeom>
            <a:avLst/>
            <a:gdLst>
              <a:gd name="connsiteX0" fmla="*/ 94092 w 576545"/>
              <a:gd name="connsiteY0" fmla="*/ 380369 h 597701"/>
              <a:gd name="connsiteX1" fmla="*/ 288734 w 576545"/>
              <a:gd name="connsiteY1" fmla="*/ 490877 h 597701"/>
              <a:gd name="connsiteX2" fmla="*/ 482453 w 576545"/>
              <a:gd name="connsiteY2" fmla="*/ 380369 h 597701"/>
              <a:gd name="connsiteX3" fmla="*/ 576545 w 576545"/>
              <a:gd name="connsiteY3" fmla="*/ 433781 h 597701"/>
              <a:gd name="connsiteX4" fmla="*/ 288734 w 576545"/>
              <a:gd name="connsiteY4" fmla="*/ 597701 h 597701"/>
              <a:gd name="connsiteX5" fmla="*/ 0 w 576545"/>
              <a:gd name="connsiteY5" fmla="*/ 433781 h 597701"/>
              <a:gd name="connsiteX6" fmla="*/ 94092 w 576545"/>
              <a:gd name="connsiteY6" fmla="*/ 244998 h 597701"/>
              <a:gd name="connsiteX7" fmla="*/ 288734 w 576545"/>
              <a:gd name="connsiteY7" fmla="*/ 356410 h 597701"/>
              <a:gd name="connsiteX8" fmla="*/ 482453 w 576545"/>
              <a:gd name="connsiteY8" fmla="*/ 244998 h 597701"/>
              <a:gd name="connsiteX9" fmla="*/ 576545 w 576545"/>
              <a:gd name="connsiteY9" fmla="*/ 298402 h 597701"/>
              <a:gd name="connsiteX10" fmla="*/ 288734 w 576545"/>
              <a:gd name="connsiteY10" fmla="*/ 463218 h 597701"/>
              <a:gd name="connsiteX11" fmla="*/ 0 w 576545"/>
              <a:gd name="connsiteY11" fmla="*/ 298402 h 597701"/>
              <a:gd name="connsiteX12" fmla="*/ 288734 w 576545"/>
              <a:gd name="connsiteY12" fmla="*/ 0 h 597701"/>
              <a:gd name="connsiteX13" fmla="*/ 576545 w 576545"/>
              <a:gd name="connsiteY13" fmla="*/ 163003 h 597701"/>
              <a:gd name="connsiteX14" fmla="*/ 288734 w 576545"/>
              <a:gd name="connsiteY14" fmla="*/ 327848 h 597701"/>
              <a:gd name="connsiteX15" fmla="*/ 0 w 576545"/>
              <a:gd name="connsiteY15" fmla="*/ 163003 h 59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6545" h="597701">
                <a:moveTo>
                  <a:pt x="94092" y="380369"/>
                </a:moveTo>
                <a:lnTo>
                  <a:pt x="288734" y="490877"/>
                </a:lnTo>
                <a:lnTo>
                  <a:pt x="482453" y="380369"/>
                </a:lnTo>
                <a:lnTo>
                  <a:pt x="576545" y="433781"/>
                </a:lnTo>
                <a:lnTo>
                  <a:pt x="288734" y="597701"/>
                </a:lnTo>
                <a:lnTo>
                  <a:pt x="0" y="433781"/>
                </a:lnTo>
                <a:close/>
                <a:moveTo>
                  <a:pt x="94092" y="244998"/>
                </a:moveTo>
                <a:lnTo>
                  <a:pt x="288734" y="356410"/>
                </a:lnTo>
                <a:lnTo>
                  <a:pt x="482453" y="244998"/>
                </a:lnTo>
                <a:lnTo>
                  <a:pt x="576545" y="298402"/>
                </a:lnTo>
                <a:lnTo>
                  <a:pt x="288734" y="463218"/>
                </a:lnTo>
                <a:lnTo>
                  <a:pt x="0" y="298402"/>
                </a:lnTo>
                <a:close/>
                <a:moveTo>
                  <a:pt x="288734" y="0"/>
                </a:moveTo>
                <a:lnTo>
                  <a:pt x="576545" y="163003"/>
                </a:lnTo>
                <a:lnTo>
                  <a:pt x="288734" y="327848"/>
                </a:lnTo>
                <a:lnTo>
                  <a:pt x="0" y="163003"/>
                </a:lnTo>
                <a:close/>
              </a:path>
            </a:pathLst>
          </a:custGeom>
          <a:solidFill>
            <a:srgbClr val="287194"/>
          </a:solidFill>
          <a:ln>
            <a:noFill/>
          </a:ln>
        </p:spPr>
        <p:txBody>
          <a:bodyPr/>
          <a:lstStyle/>
          <a:p>
            <a:endParaRPr lang="zh-CN" altLang="en-US">
              <a:cs typeface="+mn-ea"/>
              <a:sym typeface="+mn-lt"/>
            </a:endParaRPr>
          </a:p>
        </p:txBody>
      </p:sp>
      <p:sp>
        <p:nvSpPr>
          <p:cNvPr id="60" name="layers_149786"/>
          <p:cNvSpPr>
            <a:spLocks noChangeAspect="1"/>
          </p:cNvSpPr>
          <p:nvPr/>
        </p:nvSpPr>
        <p:spPr bwMode="auto">
          <a:xfrm>
            <a:off x="4244999" y="2251248"/>
            <a:ext cx="606507" cy="728978"/>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455839 w 606244"/>
              <a:gd name="T31" fmla="*/ 455839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455839 w 606244"/>
              <a:gd name="T41" fmla="*/ 455839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455839 w 606244"/>
              <a:gd name="T61" fmla="*/ 455839 w 606244"/>
              <a:gd name="T62" fmla="*/ 600116 w 606244"/>
              <a:gd name="T63" fmla="*/ 600116 w 606244"/>
              <a:gd name="T64" fmla="*/ 600116 w 606244"/>
              <a:gd name="T65" fmla="*/ 600116 w 606244"/>
              <a:gd name="T66" fmla="*/ 600116 w 606244"/>
              <a:gd name="T67" fmla="*/ 600116 w 606244"/>
              <a:gd name="T68" fmla="*/ 600116 w 606244"/>
              <a:gd name="T6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00" h="4333">
                <a:moveTo>
                  <a:pt x="3266" y="733"/>
                </a:moveTo>
                <a:lnTo>
                  <a:pt x="2400" y="733"/>
                </a:lnTo>
                <a:lnTo>
                  <a:pt x="2400" y="400"/>
                </a:lnTo>
                <a:cubicBezTo>
                  <a:pt x="2400" y="179"/>
                  <a:pt x="2221" y="0"/>
                  <a:pt x="2000" y="0"/>
                </a:cubicBezTo>
                <a:lnTo>
                  <a:pt x="1600" y="0"/>
                </a:lnTo>
                <a:cubicBezTo>
                  <a:pt x="1379" y="0"/>
                  <a:pt x="1200" y="179"/>
                  <a:pt x="1200" y="400"/>
                </a:cubicBezTo>
                <a:lnTo>
                  <a:pt x="1200" y="733"/>
                </a:lnTo>
                <a:lnTo>
                  <a:pt x="333" y="733"/>
                </a:lnTo>
                <a:cubicBezTo>
                  <a:pt x="149" y="733"/>
                  <a:pt x="0" y="883"/>
                  <a:pt x="0" y="1067"/>
                </a:cubicBezTo>
                <a:lnTo>
                  <a:pt x="0" y="4000"/>
                </a:lnTo>
                <a:cubicBezTo>
                  <a:pt x="0" y="4184"/>
                  <a:pt x="149" y="4333"/>
                  <a:pt x="333" y="4333"/>
                </a:cubicBezTo>
                <a:lnTo>
                  <a:pt x="3266" y="4333"/>
                </a:lnTo>
                <a:cubicBezTo>
                  <a:pt x="3450" y="4333"/>
                  <a:pt x="3600" y="4184"/>
                  <a:pt x="3600" y="4000"/>
                </a:cubicBezTo>
                <a:lnTo>
                  <a:pt x="3600" y="1067"/>
                </a:lnTo>
                <a:cubicBezTo>
                  <a:pt x="3600" y="883"/>
                  <a:pt x="3450" y="733"/>
                  <a:pt x="3266" y="733"/>
                </a:cubicBezTo>
                <a:close/>
                <a:moveTo>
                  <a:pt x="2000" y="1200"/>
                </a:moveTo>
                <a:lnTo>
                  <a:pt x="1600" y="1200"/>
                </a:lnTo>
                <a:lnTo>
                  <a:pt x="1600" y="400"/>
                </a:lnTo>
                <a:lnTo>
                  <a:pt x="2000" y="400"/>
                </a:lnTo>
                <a:lnTo>
                  <a:pt x="2000" y="1200"/>
                </a:lnTo>
                <a:close/>
                <a:moveTo>
                  <a:pt x="400" y="2933"/>
                </a:moveTo>
                <a:lnTo>
                  <a:pt x="400" y="2533"/>
                </a:lnTo>
                <a:lnTo>
                  <a:pt x="3200" y="2533"/>
                </a:lnTo>
                <a:lnTo>
                  <a:pt x="3200" y="2933"/>
                </a:lnTo>
                <a:lnTo>
                  <a:pt x="400" y="2933"/>
                </a:lnTo>
                <a:close/>
                <a:moveTo>
                  <a:pt x="400" y="3333"/>
                </a:moveTo>
                <a:lnTo>
                  <a:pt x="2400" y="3333"/>
                </a:lnTo>
                <a:lnTo>
                  <a:pt x="2400" y="3733"/>
                </a:lnTo>
                <a:lnTo>
                  <a:pt x="400" y="3733"/>
                </a:lnTo>
                <a:lnTo>
                  <a:pt x="400" y="3333"/>
                </a:lnTo>
                <a:close/>
                <a:moveTo>
                  <a:pt x="3200" y="2133"/>
                </a:moveTo>
                <a:lnTo>
                  <a:pt x="400" y="2133"/>
                </a:lnTo>
                <a:lnTo>
                  <a:pt x="400" y="1733"/>
                </a:lnTo>
                <a:lnTo>
                  <a:pt x="3200" y="1733"/>
                </a:lnTo>
                <a:lnTo>
                  <a:pt x="3200" y="2133"/>
                </a:lnTo>
                <a:close/>
              </a:path>
            </a:pathLst>
          </a:custGeom>
          <a:solidFill>
            <a:srgbClr val="2871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61" name="layers_149786"/>
          <p:cNvSpPr>
            <a:spLocks noChangeAspect="1"/>
          </p:cNvSpPr>
          <p:nvPr/>
        </p:nvSpPr>
        <p:spPr bwMode="auto">
          <a:xfrm>
            <a:off x="9262374" y="2252518"/>
            <a:ext cx="585081" cy="728978"/>
          </a:xfrm>
          <a:custGeom>
            <a:avLst/>
            <a:gdLst>
              <a:gd name="connsiteX0" fmla="*/ 189346 w 486901"/>
              <a:gd name="connsiteY0" fmla="*/ 396366 h 606651"/>
              <a:gd name="connsiteX1" fmla="*/ 200052 w 486901"/>
              <a:gd name="connsiteY1" fmla="*/ 407212 h 606651"/>
              <a:gd name="connsiteX2" fmla="*/ 177542 w 486901"/>
              <a:gd name="connsiteY2" fmla="*/ 419018 h 606651"/>
              <a:gd name="connsiteX3" fmla="*/ 189346 w 486901"/>
              <a:gd name="connsiteY3" fmla="*/ 396366 h 606651"/>
              <a:gd name="connsiteX4" fmla="*/ 373996 w 486901"/>
              <a:gd name="connsiteY4" fmla="*/ 300891 h 606651"/>
              <a:gd name="connsiteX5" fmla="*/ 224460 w 486901"/>
              <a:gd name="connsiteY5" fmla="*/ 389945 h 606651"/>
              <a:gd name="connsiteX6" fmla="*/ 219105 w 486901"/>
              <a:gd name="connsiteY6" fmla="*/ 384465 h 606651"/>
              <a:gd name="connsiteX7" fmla="*/ 301768 w 486901"/>
              <a:gd name="connsiteY7" fmla="*/ 301987 h 606651"/>
              <a:gd name="connsiteX8" fmla="*/ 269277 w 486901"/>
              <a:gd name="connsiteY8" fmla="*/ 251072 h 606651"/>
              <a:gd name="connsiteX9" fmla="*/ 251688 w 486901"/>
              <a:gd name="connsiteY9" fmla="*/ 337977 h 606651"/>
              <a:gd name="connsiteX10" fmla="*/ 212112 w 486901"/>
              <a:gd name="connsiteY10" fmla="*/ 377455 h 606651"/>
              <a:gd name="connsiteX11" fmla="*/ 206615 w 486901"/>
              <a:gd name="connsiteY11" fmla="*/ 371972 h 606651"/>
              <a:gd name="connsiteX12" fmla="*/ 269277 w 486901"/>
              <a:gd name="connsiteY12" fmla="*/ 251072 h 606651"/>
              <a:gd name="connsiteX13" fmla="*/ 349158 w 486901"/>
              <a:gd name="connsiteY13" fmla="*/ 182412 h 606651"/>
              <a:gd name="connsiteX14" fmla="*/ 338589 w 486901"/>
              <a:gd name="connsiteY14" fmla="*/ 251224 h 606651"/>
              <a:gd name="connsiteX15" fmla="*/ 264197 w 486901"/>
              <a:gd name="connsiteY15" fmla="*/ 325519 h 606651"/>
              <a:gd name="connsiteX16" fmla="*/ 282177 w 486901"/>
              <a:gd name="connsiteY16" fmla="*/ 236420 h 606651"/>
              <a:gd name="connsiteX17" fmla="*/ 349158 w 486901"/>
              <a:gd name="connsiteY17" fmla="*/ 182412 h 606651"/>
              <a:gd name="connsiteX18" fmla="*/ 459380 w 486901"/>
              <a:gd name="connsiteY18" fmla="*/ 137461 h 606651"/>
              <a:gd name="connsiteX19" fmla="*/ 382926 w 486901"/>
              <a:gd name="connsiteY19" fmla="*/ 290970 h 606651"/>
              <a:gd name="connsiteX20" fmla="*/ 311687 w 486901"/>
              <a:gd name="connsiteY20" fmla="*/ 291929 h 606651"/>
              <a:gd name="connsiteX21" fmla="*/ 404613 w 486901"/>
              <a:gd name="connsiteY21" fmla="*/ 199276 h 606651"/>
              <a:gd name="connsiteX22" fmla="*/ 404613 w 486901"/>
              <a:gd name="connsiteY22" fmla="*/ 192285 h 606651"/>
              <a:gd name="connsiteX23" fmla="*/ 397612 w 486901"/>
              <a:gd name="connsiteY23" fmla="*/ 192285 h 606651"/>
              <a:gd name="connsiteX24" fmla="*/ 350395 w 486901"/>
              <a:gd name="connsiteY24" fmla="*/ 239572 h 606651"/>
              <a:gd name="connsiteX25" fmla="*/ 360140 w 486901"/>
              <a:gd name="connsiteY25" fmla="*/ 175975 h 606651"/>
              <a:gd name="connsiteX26" fmla="*/ 459380 w 486901"/>
              <a:gd name="connsiteY26" fmla="*/ 137461 h 606651"/>
              <a:gd name="connsiteX27" fmla="*/ 465069 w 486901"/>
              <a:gd name="connsiteY27" fmla="*/ 126100 h 606651"/>
              <a:gd name="connsiteX28" fmla="*/ 356731 w 486901"/>
              <a:gd name="connsiteY28" fmla="*/ 166534 h 606651"/>
              <a:gd name="connsiteX29" fmla="*/ 356594 w 486901"/>
              <a:gd name="connsiteY29" fmla="*/ 166534 h 606651"/>
              <a:gd name="connsiteX30" fmla="*/ 351376 w 486901"/>
              <a:gd name="connsiteY30" fmla="*/ 169687 h 606651"/>
              <a:gd name="connsiteX31" fmla="*/ 275444 w 486901"/>
              <a:gd name="connsiteY31" fmla="*/ 229310 h 606651"/>
              <a:gd name="connsiteX32" fmla="*/ 273384 w 486901"/>
              <a:gd name="connsiteY32" fmla="*/ 231366 h 606651"/>
              <a:gd name="connsiteX33" fmla="*/ 196353 w 486901"/>
              <a:gd name="connsiteY33" fmla="*/ 372269 h 606651"/>
              <a:gd name="connsiteX34" fmla="*/ 197726 w 486901"/>
              <a:gd name="connsiteY34" fmla="*/ 377067 h 606651"/>
              <a:gd name="connsiteX35" fmla="*/ 205141 w 486901"/>
              <a:gd name="connsiteY35" fmla="*/ 384468 h 606651"/>
              <a:gd name="connsiteX36" fmla="*/ 198138 w 486901"/>
              <a:gd name="connsiteY36" fmla="*/ 391459 h 606651"/>
              <a:gd name="connsiteX37" fmla="*/ 190723 w 486901"/>
              <a:gd name="connsiteY37" fmla="*/ 383920 h 606651"/>
              <a:gd name="connsiteX38" fmla="*/ 185918 w 486901"/>
              <a:gd name="connsiteY38" fmla="*/ 382686 h 606651"/>
              <a:gd name="connsiteX39" fmla="*/ 182485 w 486901"/>
              <a:gd name="connsiteY39" fmla="*/ 386250 h 606651"/>
              <a:gd name="connsiteX40" fmla="*/ 157083 w 486901"/>
              <a:gd name="connsiteY40" fmla="*/ 432578 h 606651"/>
              <a:gd name="connsiteX41" fmla="*/ 157632 w 486901"/>
              <a:gd name="connsiteY41" fmla="*/ 438883 h 606651"/>
              <a:gd name="connsiteX42" fmla="*/ 163948 w 486901"/>
              <a:gd name="connsiteY42" fmla="*/ 439431 h 606651"/>
              <a:gd name="connsiteX43" fmla="*/ 210359 w 486901"/>
              <a:gd name="connsiteY43" fmla="*/ 414074 h 606651"/>
              <a:gd name="connsiteX44" fmla="*/ 213929 w 486901"/>
              <a:gd name="connsiteY44" fmla="*/ 410648 h 606651"/>
              <a:gd name="connsiteX45" fmla="*/ 212693 w 486901"/>
              <a:gd name="connsiteY45" fmla="*/ 405850 h 606651"/>
              <a:gd name="connsiteX46" fmla="*/ 205141 w 486901"/>
              <a:gd name="connsiteY46" fmla="*/ 398312 h 606651"/>
              <a:gd name="connsiteX47" fmla="*/ 212144 w 486901"/>
              <a:gd name="connsiteY47" fmla="*/ 391459 h 606651"/>
              <a:gd name="connsiteX48" fmla="*/ 219559 w 486901"/>
              <a:gd name="connsiteY48" fmla="*/ 398860 h 606651"/>
              <a:gd name="connsiteX49" fmla="*/ 224227 w 486901"/>
              <a:gd name="connsiteY49" fmla="*/ 400231 h 606651"/>
              <a:gd name="connsiteX50" fmla="*/ 388862 w 486901"/>
              <a:gd name="connsiteY50" fmla="*/ 299351 h 606651"/>
              <a:gd name="connsiteX51" fmla="*/ 389274 w 486901"/>
              <a:gd name="connsiteY51" fmla="*/ 298939 h 606651"/>
              <a:gd name="connsiteX52" fmla="*/ 470973 w 486901"/>
              <a:gd name="connsiteY52" fmla="*/ 131994 h 606651"/>
              <a:gd name="connsiteX53" fmla="*/ 465069 w 486901"/>
              <a:gd name="connsiteY53" fmla="*/ 126100 h 606651"/>
              <a:gd name="connsiteX54" fmla="*/ 30345 w 486901"/>
              <a:gd name="connsiteY54" fmla="*/ 28647 h 606651"/>
              <a:gd name="connsiteX55" fmla="*/ 30345 w 486901"/>
              <a:gd name="connsiteY55" fmla="*/ 577867 h 606651"/>
              <a:gd name="connsiteX56" fmla="*/ 440765 w 486901"/>
              <a:gd name="connsiteY56" fmla="*/ 577867 h 606651"/>
              <a:gd name="connsiteX57" fmla="*/ 440765 w 486901"/>
              <a:gd name="connsiteY57" fmla="*/ 261246 h 606651"/>
              <a:gd name="connsiteX58" fmla="*/ 430879 w 486901"/>
              <a:gd name="connsiteY58" fmla="*/ 276735 h 606651"/>
              <a:gd name="connsiteX59" fmla="*/ 430879 w 486901"/>
              <a:gd name="connsiteY59" fmla="*/ 567999 h 606651"/>
              <a:gd name="connsiteX60" fmla="*/ 40094 w 486901"/>
              <a:gd name="connsiteY60" fmla="*/ 567999 h 606651"/>
              <a:gd name="connsiteX61" fmla="*/ 40094 w 486901"/>
              <a:gd name="connsiteY61" fmla="*/ 38515 h 606651"/>
              <a:gd name="connsiteX62" fmla="*/ 430879 w 486901"/>
              <a:gd name="connsiteY62" fmla="*/ 38515 h 606651"/>
              <a:gd name="connsiteX63" fmla="*/ 430879 w 486901"/>
              <a:gd name="connsiteY63" fmla="*/ 114724 h 606651"/>
              <a:gd name="connsiteX64" fmla="*/ 440765 w 486901"/>
              <a:gd name="connsiteY64" fmla="*/ 112119 h 606651"/>
              <a:gd name="connsiteX65" fmla="*/ 440765 w 486901"/>
              <a:gd name="connsiteY65" fmla="*/ 28647 h 606651"/>
              <a:gd name="connsiteX66" fmla="*/ 0 w 486901"/>
              <a:gd name="connsiteY66" fmla="*/ 0 h 606651"/>
              <a:gd name="connsiteX67" fmla="*/ 486901 w 486901"/>
              <a:gd name="connsiteY67" fmla="*/ 0 h 606651"/>
              <a:gd name="connsiteX68" fmla="*/ 486901 w 486901"/>
              <a:gd name="connsiteY68" fmla="*/ 606651 h 606651"/>
              <a:gd name="connsiteX69" fmla="*/ 0 w 486901"/>
              <a:gd name="connsiteY69" fmla="*/ 606651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6901" h="606651">
                <a:moveTo>
                  <a:pt x="189346" y="396366"/>
                </a:moveTo>
                <a:lnTo>
                  <a:pt x="200052" y="407212"/>
                </a:lnTo>
                <a:cubicBezTo>
                  <a:pt x="192915" y="410232"/>
                  <a:pt x="184679" y="414625"/>
                  <a:pt x="177542" y="419018"/>
                </a:cubicBezTo>
                <a:cubicBezTo>
                  <a:pt x="181797" y="411742"/>
                  <a:pt x="186326" y="403642"/>
                  <a:pt x="189346" y="396366"/>
                </a:cubicBezTo>
                <a:close/>
                <a:moveTo>
                  <a:pt x="373996" y="300891"/>
                </a:moveTo>
                <a:cubicBezTo>
                  <a:pt x="320718" y="357475"/>
                  <a:pt x="259338" y="380766"/>
                  <a:pt x="224460" y="389945"/>
                </a:cubicBezTo>
                <a:lnTo>
                  <a:pt x="219105" y="384465"/>
                </a:lnTo>
                <a:lnTo>
                  <a:pt x="301768" y="301987"/>
                </a:lnTo>
                <a:close/>
                <a:moveTo>
                  <a:pt x="269277" y="251072"/>
                </a:moveTo>
                <a:lnTo>
                  <a:pt x="251688" y="337977"/>
                </a:lnTo>
                <a:lnTo>
                  <a:pt x="212112" y="377455"/>
                </a:lnTo>
                <a:lnTo>
                  <a:pt x="206615" y="371972"/>
                </a:lnTo>
                <a:cubicBezTo>
                  <a:pt x="214173" y="343323"/>
                  <a:pt x="231487" y="296444"/>
                  <a:pt x="269277" y="251072"/>
                </a:cubicBezTo>
                <a:close/>
                <a:moveTo>
                  <a:pt x="349158" y="182412"/>
                </a:moveTo>
                <a:lnTo>
                  <a:pt x="338589" y="251224"/>
                </a:lnTo>
                <a:lnTo>
                  <a:pt x="264197" y="325519"/>
                </a:lnTo>
                <a:lnTo>
                  <a:pt x="282177" y="236420"/>
                </a:lnTo>
                <a:cubicBezTo>
                  <a:pt x="300295" y="217229"/>
                  <a:pt x="322256" y="198724"/>
                  <a:pt x="349158" y="182412"/>
                </a:cubicBezTo>
                <a:close/>
                <a:moveTo>
                  <a:pt x="459380" y="137461"/>
                </a:moveTo>
                <a:cubicBezTo>
                  <a:pt x="443046" y="204347"/>
                  <a:pt x="414770" y="254100"/>
                  <a:pt x="382926" y="290970"/>
                </a:cubicBezTo>
                <a:lnTo>
                  <a:pt x="311687" y="291929"/>
                </a:lnTo>
                <a:lnTo>
                  <a:pt x="404613" y="199276"/>
                </a:lnTo>
                <a:cubicBezTo>
                  <a:pt x="406534" y="197357"/>
                  <a:pt x="406534" y="194204"/>
                  <a:pt x="404613" y="192285"/>
                </a:cubicBezTo>
                <a:cubicBezTo>
                  <a:pt x="402691" y="190367"/>
                  <a:pt x="399534" y="190367"/>
                  <a:pt x="397612" y="192285"/>
                </a:cubicBezTo>
                <a:lnTo>
                  <a:pt x="350395" y="239572"/>
                </a:lnTo>
                <a:lnTo>
                  <a:pt x="360140" y="175975"/>
                </a:lnTo>
                <a:cubicBezTo>
                  <a:pt x="388141" y="160350"/>
                  <a:pt x="420947" y="146918"/>
                  <a:pt x="459380" y="137461"/>
                </a:cubicBezTo>
                <a:close/>
                <a:moveTo>
                  <a:pt x="465069" y="126100"/>
                </a:moveTo>
                <a:cubicBezTo>
                  <a:pt x="422777" y="135695"/>
                  <a:pt x="387077" y="149812"/>
                  <a:pt x="356731" y="166534"/>
                </a:cubicBezTo>
                <a:cubicBezTo>
                  <a:pt x="356731" y="166534"/>
                  <a:pt x="356731" y="166534"/>
                  <a:pt x="356594" y="166534"/>
                </a:cubicBezTo>
                <a:cubicBezTo>
                  <a:pt x="354260" y="166123"/>
                  <a:pt x="352200" y="167494"/>
                  <a:pt x="351376" y="169687"/>
                </a:cubicBezTo>
                <a:cubicBezTo>
                  <a:pt x="320481" y="187368"/>
                  <a:pt x="295628" y="207928"/>
                  <a:pt x="275444" y="229310"/>
                </a:cubicBezTo>
                <a:cubicBezTo>
                  <a:pt x="274483" y="229721"/>
                  <a:pt x="273933" y="230407"/>
                  <a:pt x="273384" y="231366"/>
                </a:cubicBezTo>
                <a:cubicBezTo>
                  <a:pt x="224914" y="283588"/>
                  <a:pt x="204592" y="340196"/>
                  <a:pt x="196353" y="372269"/>
                </a:cubicBezTo>
                <a:cubicBezTo>
                  <a:pt x="195941" y="374051"/>
                  <a:pt x="196490" y="375833"/>
                  <a:pt x="197726" y="377067"/>
                </a:cubicBezTo>
                <a:lnTo>
                  <a:pt x="205141" y="384468"/>
                </a:lnTo>
                <a:lnTo>
                  <a:pt x="198138" y="391459"/>
                </a:lnTo>
                <a:lnTo>
                  <a:pt x="190723" y="383920"/>
                </a:lnTo>
                <a:cubicBezTo>
                  <a:pt x="189488" y="382686"/>
                  <a:pt x="187703" y="382275"/>
                  <a:pt x="185918" y="382686"/>
                </a:cubicBezTo>
                <a:cubicBezTo>
                  <a:pt x="184270" y="383097"/>
                  <a:pt x="182897" y="384468"/>
                  <a:pt x="182485" y="386250"/>
                </a:cubicBezTo>
                <a:cubicBezTo>
                  <a:pt x="178503" y="401875"/>
                  <a:pt x="157220" y="432304"/>
                  <a:pt x="157083" y="432578"/>
                </a:cubicBezTo>
                <a:cubicBezTo>
                  <a:pt x="155709" y="434497"/>
                  <a:pt x="155984" y="437238"/>
                  <a:pt x="157632" y="438883"/>
                </a:cubicBezTo>
                <a:cubicBezTo>
                  <a:pt x="159280" y="440528"/>
                  <a:pt x="162026" y="440802"/>
                  <a:pt x="163948" y="439431"/>
                </a:cubicBezTo>
                <a:cubicBezTo>
                  <a:pt x="164223" y="439294"/>
                  <a:pt x="194568" y="418049"/>
                  <a:pt x="210359" y="414074"/>
                </a:cubicBezTo>
                <a:cubicBezTo>
                  <a:pt x="212007" y="413663"/>
                  <a:pt x="213380" y="412292"/>
                  <a:pt x="213929" y="410648"/>
                </a:cubicBezTo>
                <a:cubicBezTo>
                  <a:pt x="214341" y="408866"/>
                  <a:pt x="213929" y="407084"/>
                  <a:pt x="212693" y="405850"/>
                </a:cubicBezTo>
                <a:lnTo>
                  <a:pt x="205141" y="398312"/>
                </a:lnTo>
                <a:lnTo>
                  <a:pt x="212144" y="391459"/>
                </a:lnTo>
                <a:lnTo>
                  <a:pt x="219559" y="398860"/>
                </a:lnTo>
                <a:cubicBezTo>
                  <a:pt x="220794" y="400094"/>
                  <a:pt x="222579" y="400642"/>
                  <a:pt x="224227" y="400231"/>
                </a:cubicBezTo>
                <a:cubicBezTo>
                  <a:pt x="261301" y="390773"/>
                  <a:pt x="330917" y="365279"/>
                  <a:pt x="388862" y="299351"/>
                </a:cubicBezTo>
                <a:cubicBezTo>
                  <a:pt x="388999" y="299214"/>
                  <a:pt x="389136" y="299076"/>
                  <a:pt x="389274" y="298939"/>
                </a:cubicBezTo>
                <a:cubicBezTo>
                  <a:pt x="423738" y="259465"/>
                  <a:pt x="454084" y="205598"/>
                  <a:pt x="470973" y="131994"/>
                </a:cubicBezTo>
                <a:cubicBezTo>
                  <a:pt x="471660" y="128704"/>
                  <a:pt x="468364" y="125415"/>
                  <a:pt x="465069" y="126100"/>
                </a:cubicBezTo>
                <a:close/>
                <a:moveTo>
                  <a:pt x="30345" y="28647"/>
                </a:moveTo>
                <a:lnTo>
                  <a:pt x="30345" y="577867"/>
                </a:lnTo>
                <a:lnTo>
                  <a:pt x="440765" y="577867"/>
                </a:lnTo>
                <a:lnTo>
                  <a:pt x="440765" y="261246"/>
                </a:lnTo>
                <a:cubicBezTo>
                  <a:pt x="437469" y="266455"/>
                  <a:pt x="434311" y="271663"/>
                  <a:pt x="430879" y="276735"/>
                </a:cubicBezTo>
                <a:lnTo>
                  <a:pt x="430879" y="567999"/>
                </a:lnTo>
                <a:lnTo>
                  <a:pt x="40094" y="567999"/>
                </a:lnTo>
                <a:lnTo>
                  <a:pt x="40094" y="38515"/>
                </a:lnTo>
                <a:lnTo>
                  <a:pt x="430879" y="38515"/>
                </a:lnTo>
                <a:lnTo>
                  <a:pt x="430879" y="114724"/>
                </a:lnTo>
                <a:cubicBezTo>
                  <a:pt x="434037" y="113764"/>
                  <a:pt x="437469" y="113079"/>
                  <a:pt x="440765" y="112119"/>
                </a:cubicBezTo>
                <a:lnTo>
                  <a:pt x="440765" y="28647"/>
                </a:lnTo>
                <a:close/>
                <a:moveTo>
                  <a:pt x="0" y="0"/>
                </a:moveTo>
                <a:lnTo>
                  <a:pt x="486901" y="0"/>
                </a:lnTo>
                <a:lnTo>
                  <a:pt x="486901" y="606651"/>
                </a:lnTo>
                <a:lnTo>
                  <a:pt x="0" y="606651"/>
                </a:lnTo>
                <a:close/>
              </a:path>
            </a:pathLst>
          </a:custGeom>
          <a:solidFill>
            <a:srgbClr val="2871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layers_149786"/>
          <p:cNvSpPr>
            <a:spLocks noChangeAspect="1"/>
          </p:cNvSpPr>
          <p:nvPr>
            <p:custDataLst>
              <p:tags r:id="rId1"/>
            </p:custDataLst>
          </p:nvPr>
        </p:nvSpPr>
        <p:spPr bwMode="auto">
          <a:xfrm>
            <a:off x="1056460" y="2106533"/>
            <a:ext cx="850668" cy="726014"/>
          </a:xfrm>
          <a:custGeom>
            <a:avLst/>
            <a:gdLst>
              <a:gd name="T0" fmla="*/ 613 w 667"/>
              <a:gd name="T1" fmla="*/ 0 h 570"/>
              <a:gd name="T2" fmla="*/ 571 w 667"/>
              <a:gd name="T3" fmla="*/ 12 h 570"/>
              <a:gd name="T4" fmla="*/ 575 w 667"/>
              <a:gd name="T5" fmla="*/ 26 h 570"/>
              <a:gd name="T6" fmla="*/ 85 w 667"/>
              <a:gd name="T7" fmla="*/ 173 h 570"/>
              <a:gd name="T8" fmla="*/ 92 w 667"/>
              <a:gd name="T9" fmla="*/ 201 h 570"/>
              <a:gd name="T10" fmla="*/ 0 w 667"/>
              <a:gd name="T11" fmla="*/ 257 h 570"/>
              <a:gd name="T12" fmla="*/ 8 w 667"/>
              <a:gd name="T13" fmla="*/ 285 h 570"/>
              <a:gd name="T14" fmla="*/ 115 w 667"/>
              <a:gd name="T15" fmla="*/ 287 h 570"/>
              <a:gd name="T16" fmla="*/ 123 w 667"/>
              <a:gd name="T17" fmla="*/ 316 h 570"/>
              <a:gd name="T18" fmla="*/ 305 w 667"/>
              <a:gd name="T19" fmla="*/ 272 h 570"/>
              <a:gd name="T20" fmla="*/ 305 w 667"/>
              <a:gd name="T21" fmla="*/ 287 h 570"/>
              <a:gd name="T22" fmla="*/ 322 w 667"/>
              <a:gd name="T23" fmla="*/ 316 h 570"/>
              <a:gd name="T24" fmla="*/ 322 w 667"/>
              <a:gd name="T25" fmla="*/ 373 h 570"/>
              <a:gd name="T26" fmla="*/ 155 w 667"/>
              <a:gd name="T27" fmla="*/ 541 h 570"/>
              <a:gd name="T28" fmla="*/ 155 w 667"/>
              <a:gd name="T29" fmla="*/ 565 h 570"/>
              <a:gd name="T30" fmla="*/ 167 w 667"/>
              <a:gd name="T31" fmla="*/ 570 h 570"/>
              <a:gd name="T32" fmla="*/ 179 w 667"/>
              <a:gd name="T33" fmla="*/ 565 h 570"/>
              <a:gd name="T34" fmla="*/ 322 w 667"/>
              <a:gd name="T35" fmla="*/ 422 h 570"/>
              <a:gd name="T36" fmla="*/ 322 w 667"/>
              <a:gd name="T37" fmla="*/ 553 h 570"/>
              <a:gd name="T38" fmla="*/ 340 w 667"/>
              <a:gd name="T39" fmla="*/ 570 h 570"/>
              <a:gd name="T40" fmla="*/ 357 w 667"/>
              <a:gd name="T41" fmla="*/ 553 h 570"/>
              <a:gd name="T42" fmla="*/ 357 w 667"/>
              <a:gd name="T43" fmla="*/ 422 h 570"/>
              <a:gd name="T44" fmla="*/ 500 w 667"/>
              <a:gd name="T45" fmla="*/ 565 h 570"/>
              <a:gd name="T46" fmla="*/ 512 w 667"/>
              <a:gd name="T47" fmla="*/ 570 h 570"/>
              <a:gd name="T48" fmla="*/ 525 w 667"/>
              <a:gd name="T49" fmla="*/ 565 h 570"/>
              <a:gd name="T50" fmla="*/ 525 w 667"/>
              <a:gd name="T51" fmla="*/ 541 h 570"/>
              <a:gd name="T52" fmla="*/ 357 w 667"/>
              <a:gd name="T53" fmla="*/ 373 h 570"/>
              <a:gd name="T54" fmla="*/ 357 w 667"/>
              <a:gd name="T55" fmla="*/ 316 h 570"/>
              <a:gd name="T56" fmla="*/ 374 w 667"/>
              <a:gd name="T57" fmla="*/ 287 h 570"/>
              <a:gd name="T58" fmla="*/ 374 w 667"/>
              <a:gd name="T59" fmla="*/ 256 h 570"/>
              <a:gd name="T60" fmla="*/ 621 w 667"/>
              <a:gd name="T61" fmla="*/ 197 h 570"/>
              <a:gd name="T62" fmla="*/ 625 w 667"/>
              <a:gd name="T63" fmla="*/ 212 h 570"/>
              <a:gd name="T64" fmla="*/ 667 w 667"/>
              <a:gd name="T65" fmla="*/ 201 h 570"/>
              <a:gd name="T66" fmla="*/ 613 w 667"/>
              <a:gd name="T67" fmla="*/ 0 h 570"/>
              <a:gd name="T68" fmla="*/ 353 w 667"/>
              <a:gd name="T69" fmla="*/ 240 h 570"/>
              <a:gd name="T70" fmla="*/ 290 w 667"/>
              <a:gd name="T71" fmla="*/ 204 h 570"/>
              <a:gd name="T72" fmla="*/ 326 w 667"/>
              <a:gd name="T73" fmla="*/ 140 h 570"/>
              <a:gd name="T74" fmla="*/ 390 w 667"/>
              <a:gd name="T75" fmla="*/ 177 h 570"/>
              <a:gd name="T76" fmla="*/ 353 w 667"/>
              <a:gd name="T77" fmla="*/ 24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7" h="570">
                <a:moveTo>
                  <a:pt x="613" y="0"/>
                </a:moveTo>
                <a:lnTo>
                  <a:pt x="571" y="12"/>
                </a:lnTo>
                <a:lnTo>
                  <a:pt x="575" y="26"/>
                </a:lnTo>
                <a:lnTo>
                  <a:pt x="85" y="173"/>
                </a:lnTo>
                <a:lnTo>
                  <a:pt x="92" y="201"/>
                </a:lnTo>
                <a:lnTo>
                  <a:pt x="0" y="257"/>
                </a:lnTo>
                <a:lnTo>
                  <a:pt x="8" y="285"/>
                </a:lnTo>
                <a:lnTo>
                  <a:pt x="115" y="287"/>
                </a:lnTo>
                <a:lnTo>
                  <a:pt x="123" y="316"/>
                </a:lnTo>
                <a:lnTo>
                  <a:pt x="305" y="272"/>
                </a:lnTo>
                <a:lnTo>
                  <a:pt x="305" y="287"/>
                </a:lnTo>
                <a:cubicBezTo>
                  <a:pt x="305" y="300"/>
                  <a:pt x="312" y="310"/>
                  <a:pt x="322" y="316"/>
                </a:cubicBezTo>
                <a:lnTo>
                  <a:pt x="322" y="373"/>
                </a:lnTo>
                <a:lnTo>
                  <a:pt x="155" y="541"/>
                </a:lnTo>
                <a:cubicBezTo>
                  <a:pt x="148" y="548"/>
                  <a:pt x="148" y="559"/>
                  <a:pt x="155" y="565"/>
                </a:cubicBezTo>
                <a:cubicBezTo>
                  <a:pt x="158" y="569"/>
                  <a:pt x="162" y="570"/>
                  <a:pt x="167" y="570"/>
                </a:cubicBezTo>
                <a:cubicBezTo>
                  <a:pt x="171" y="570"/>
                  <a:pt x="176" y="569"/>
                  <a:pt x="179" y="565"/>
                </a:cubicBezTo>
                <a:lnTo>
                  <a:pt x="322" y="422"/>
                </a:lnTo>
                <a:lnTo>
                  <a:pt x="322" y="553"/>
                </a:lnTo>
                <a:cubicBezTo>
                  <a:pt x="322" y="563"/>
                  <a:pt x="330" y="570"/>
                  <a:pt x="340" y="570"/>
                </a:cubicBezTo>
                <a:cubicBezTo>
                  <a:pt x="349" y="570"/>
                  <a:pt x="357" y="563"/>
                  <a:pt x="357" y="553"/>
                </a:cubicBezTo>
                <a:lnTo>
                  <a:pt x="357" y="422"/>
                </a:lnTo>
                <a:lnTo>
                  <a:pt x="500" y="565"/>
                </a:lnTo>
                <a:cubicBezTo>
                  <a:pt x="504" y="569"/>
                  <a:pt x="508" y="570"/>
                  <a:pt x="512" y="570"/>
                </a:cubicBezTo>
                <a:cubicBezTo>
                  <a:pt x="517" y="570"/>
                  <a:pt x="521" y="569"/>
                  <a:pt x="525" y="565"/>
                </a:cubicBezTo>
                <a:cubicBezTo>
                  <a:pt x="531" y="559"/>
                  <a:pt x="531" y="548"/>
                  <a:pt x="525" y="541"/>
                </a:cubicBezTo>
                <a:lnTo>
                  <a:pt x="357" y="373"/>
                </a:lnTo>
                <a:lnTo>
                  <a:pt x="357" y="316"/>
                </a:lnTo>
                <a:cubicBezTo>
                  <a:pt x="367" y="310"/>
                  <a:pt x="374" y="300"/>
                  <a:pt x="374" y="287"/>
                </a:cubicBezTo>
                <a:lnTo>
                  <a:pt x="374" y="256"/>
                </a:lnTo>
                <a:lnTo>
                  <a:pt x="621" y="197"/>
                </a:lnTo>
                <a:lnTo>
                  <a:pt x="625" y="212"/>
                </a:lnTo>
                <a:lnTo>
                  <a:pt x="667" y="201"/>
                </a:lnTo>
                <a:lnTo>
                  <a:pt x="613" y="0"/>
                </a:lnTo>
                <a:close/>
                <a:moveTo>
                  <a:pt x="353" y="240"/>
                </a:moveTo>
                <a:cubicBezTo>
                  <a:pt x="326" y="248"/>
                  <a:pt x="297" y="231"/>
                  <a:pt x="290" y="204"/>
                </a:cubicBezTo>
                <a:cubicBezTo>
                  <a:pt x="282" y="176"/>
                  <a:pt x="299" y="147"/>
                  <a:pt x="326" y="140"/>
                </a:cubicBezTo>
                <a:cubicBezTo>
                  <a:pt x="354" y="133"/>
                  <a:pt x="382" y="149"/>
                  <a:pt x="390" y="177"/>
                </a:cubicBezTo>
                <a:cubicBezTo>
                  <a:pt x="397" y="204"/>
                  <a:pt x="381" y="233"/>
                  <a:pt x="353" y="240"/>
                </a:cubicBezTo>
                <a:close/>
              </a:path>
            </a:pathLst>
          </a:custGeom>
          <a:solidFill>
            <a:srgbClr val="2871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00" name="文本框 99"/>
          <p:cNvSpPr txBox="1"/>
          <p:nvPr/>
        </p:nvSpPr>
        <p:spPr>
          <a:xfrm>
            <a:off x="2041525" y="2239645"/>
            <a:ext cx="5080000" cy="460375"/>
          </a:xfrm>
          <a:prstGeom prst="rect">
            <a:avLst/>
          </a:prstGeom>
          <a:noFill/>
          <a:ln w="9525">
            <a:noFill/>
          </a:ln>
        </p:spPr>
        <p:txBody>
          <a:bodyPr>
            <a:spAutoFit/>
          </a:bodyPr>
          <a:p>
            <a:pPr indent="0"/>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rPr>
              <a:t>Solution</a:t>
            </a:r>
            <a:endPar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endParaRPr>
          </a:p>
        </p:txBody>
      </p:sp>
      <p:pic>
        <p:nvPicPr>
          <p:cNvPr id="6" name="图片 5" descr="C:\Users\p2258\Desktop\security\7170.jpg_wh860.jpg7170.jpg_wh860"/>
          <p:cNvPicPr>
            <a:picLocks noChangeAspect="1"/>
          </p:cNvPicPr>
          <p:nvPr>
            <p:custDataLst>
              <p:tags r:id="rId2"/>
            </p:custDataLst>
          </p:nvPr>
        </p:nvPicPr>
        <p:blipFill>
          <a:blip r:embed="rId3"/>
          <a:srcRect/>
          <a:stretch>
            <a:fillRect/>
          </a:stretch>
        </p:blipFill>
        <p:spPr>
          <a:xfrm>
            <a:off x="6795770" y="2106295"/>
            <a:ext cx="4165600" cy="2922270"/>
          </a:xfrm>
          <a:prstGeom prst="rect">
            <a:avLst/>
          </a:prstGeom>
        </p:spPr>
      </p:pic>
      <p:sp>
        <p:nvSpPr>
          <p:cNvPr id="3" name="文本框 2"/>
          <p:cNvSpPr txBox="1"/>
          <p:nvPr/>
        </p:nvSpPr>
        <p:spPr>
          <a:xfrm>
            <a:off x="8731885" y="455930"/>
            <a:ext cx="6096000" cy="521970"/>
          </a:xfrm>
          <a:prstGeom prst="rect">
            <a:avLst/>
          </a:prstGeom>
          <a:noFill/>
        </p:spPr>
        <p:txBody>
          <a:bodyPr wrap="square" rtlCol="0" anchor="t">
            <a:spAutoFit/>
          </a:bodyPr>
          <a:p>
            <a:pPr>
              <a:buClrTx/>
              <a:buSzTx/>
              <a:buFontTx/>
            </a:pPr>
            <a:r>
              <a:rPr lang="en-US" altLang="zh-CN" sz="2800" dirty="0">
                <a:solidFill>
                  <a:schemeClr val="tx1">
                    <a:lumMod val="75000"/>
                    <a:lumOff val="25000"/>
                  </a:schemeClr>
                </a:solidFill>
                <a:cs typeface="+mn-ea"/>
                <a:sym typeface="+mn-lt"/>
              </a:rPr>
              <a:t>System security</a:t>
            </a:r>
            <a:endParaRPr lang="en-US" altLang="zh-CN" sz="2800" dirty="0">
              <a:solidFill>
                <a:schemeClr val="tx1">
                  <a:lumMod val="75000"/>
                  <a:lumOff val="25000"/>
                </a:schemeClr>
              </a:solidFill>
              <a:cs typeface="+mn-ea"/>
              <a:sym typeface="+mn-lt"/>
            </a:endParaRPr>
          </a:p>
        </p:txBody>
      </p:sp>
      <p:sp>
        <p:nvSpPr>
          <p:cNvPr id="4" name="文本框 3"/>
          <p:cNvSpPr txBox="1"/>
          <p:nvPr/>
        </p:nvSpPr>
        <p:spPr>
          <a:xfrm>
            <a:off x="66040" y="521335"/>
            <a:ext cx="3307715" cy="521970"/>
          </a:xfrm>
          <a:prstGeom prst="rect">
            <a:avLst/>
          </a:prstGeom>
          <a:noFill/>
        </p:spPr>
        <p:txBody>
          <a:bodyPr wrap="square" rtlCol="0" anchor="t">
            <a:spAutoFit/>
          </a:bodyPr>
          <a:p>
            <a:pPr algn="ctr"/>
            <a:r>
              <a:rPr lang="en-US" altLang="zh-CN" sz="2800" dirty="0">
                <a:solidFill>
                  <a:schemeClr val="tx1">
                    <a:lumMod val="75000"/>
                    <a:lumOff val="25000"/>
                  </a:schemeClr>
                </a:solidFill>
                <a:cs typeface="+mn-ea"/>
                <a:sym typeface="+mn-lt"/>
              </a:rPr>
              <a:t>Reflection</a:t>
            </a:r>
            <a:endParaRPr lang="en-US" altLang="zh-CN" sz="2800" dirty="0">
              <a:solidFill>
                <a:schemeClr val="tx1">
                  <a:lumMod val="75000"/>
                  <a:lumOff val="25000"/>
                </a:schemeClr>
              </a:solidFill>
              <a:cs typeface="+mn-ea"/>
              <a:sym typeface="+mn-lt"/>
            </a:endParaRPr>
          </a:p>
        </p:txBody>
      </p:sp>
      <p:sp>
        <p:nvSpPr>
          <p:cNvPr id="5" name="文本框 4"/>
          <p:cNvSpPr txBox="1"/>
          <p:nvPr/>
        </p:nvSpPr>
        <p:spPr>
          <a:xfrm>
            <a:off x="814705" y="3543935"/>
            <a:ext cx="4714240" cy="1572895"/>
          </a:xfrm>
          <a:prstGeom prst="rect">
            <a:avLst/>
          </a:prstGeom>
          <a:noFill/>
          <a:ln w="9525">
            <a:noFill/>
          </a:ln>
        </p:spPr>
        <p:txBody>
          <a:bodyPr wrap="square">
            <a:noAutofit/>
          </a:bodyPr>
          <a:p>
            <a:pPr indent="0"/>
            <a:r>
              <a:rPr lang="zh-CN" b="0">
                <a:solidFill>
                  <a:srgbClr val="333333"/>
                </a:solidFill>
                <a:ea typeface="宋体" panose="02010600030101010101" pitchFamily="2" charset="-122"/>
              </a:rPr>
              <a:t>To reduce the frequent repetition of HTTP GET requests, you can reduce the requests and burden on the server by using cache control, or by using a more efficient protocol</a:t>
            </a:r>
            <a:endParaRPr lang="zh-CN" b="0">
              <a:solidFill>
                <a:srgbClr val="333333"/>
              </a:solidFill>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76206" y="513430"/>
            <a:ext cx="309880" cy="706755"/>
          </a:xfrm>
          <a:prstGeom prst="rect">
            <a:avLst/>
          </a:prstGeom>
        </p:spPr>
        <p:txBody>
          <a:bodyPr wrap="none">
            <a:spAutoFit/>
          </a:bodyPr>
          <a:lstStyle/>
          <a:p>
            <a:pPr algn="dist"/>
            <a:endParaRPr lang="zh-CN" altLang="en-US" sz="4000" dirty="0">
              <a:solidFill>
                <a:schemeClr val="tx1">
                  <a:lumMod val="75000"/>
                  <a:lumOff val="25000"/>
                </a:schemeClr>
              </a:solidFill>
              <a:cs typeface="+mn-ea"/>
              <a:sym typeface="+mn-lt"/>
            </a:endParaRPr>
          </a:p>
        </p:txBody>
      </p:sp>
      <p:sp>
        <p:nvSpPr>
          <p:cNvPr id="3" name="矩形 2"/>
          <p:cNvSpPr/>
          <p:nvPr/>
        </p:nvSpPr>
        <p:spPr>
          <a:xfrm>
            <a:off x="482887" y="491909"/>
            <a:ext cx="309880" cy="521970"/>
          </a:xfrm>
          <a:prstGeom prst="rect">
            <a:avLst/>
          </a:prstGeom>
        </p:spPr>
        <p:txBody>
          <a:bodyPr wrap="none">
            <a:spAutoFit/>
          </a:bodyPr>
          <a:lstStyle/>
          <a:p>
            <a:endParaRPr lang="zh-CN" altLang="en-US" sz="2800" spc="100" dirty="0">
              <a:solidFill>
                <a:schemeClr val="tx1">
                  <a:lumMod val="85000"/>
                  <a:lumOff val="15000"/>
                </a:schemeClr>
              </a:solidFill>
              <a:cs typeface="+mn-ea"/>
              <a:sym typeface="+mn-lt"/>
            </a:endParaRPr>
          </a:p>
        </p:txBody>
      </p:sp>
      <p:sp>
        <p:nvSpPr>
          <p:cNvPr id="4" name="矩形 3"/>
          <p:cNvSpPr/>
          <p:nvPr/>
        </p:nvSpPr>
        <p:spPr>
          <a:xfrm>
            <a:off x="4345496" y="4879319"/>
            <a:ext cx="309880" cy="398780"/>
          </a:xfrm>
          <a:prstGeom prst="rect">
            <a:avLst/>
          </a:prstGeom>
        </p:spPr>
        <p:txBody>
          <a:bodyPr wrap="none">
            <a:spAutoFit/>
          </a:bodyPr>
          <a:lstStyle/>
          <a:p>
            <a:endParaRPr lang="zh-CN" altLang="en-US" sz="2000" dirty="0">
              <a:solidFill>
                <a:schemeClr val="tx1">
                  <a:lumMod val="85000"/>
                  <a:lumOff val="15000"/>
                </a:schemeClr>
              </a:solidFill>
              <a:cs typeface="+mn-ea"/>
              <a:sym typeface="+mn-lt"/>
            </a:endParaRPr>
          </a:p>
        </p:txBody>
      </p:sp>
      <p:sp>
        <p:nvSpPr>
          <p:cNvPr id="5" name="矩形 4"/>
          <p:cNvSpPr/>
          <p:nvPr/>
        </p:nvSpPr>
        <p:spPr>
          <a:xfrm>
            <a:off x="4241800" y="1959610"/>
            <a:ext cx="5564505" cy="2362200"/>
          </a:xfrm>
          <a:prstGeom prst="rect">
            <a:avLst/>
          </a:prstGeom>
        </p:spPr>
        <p:txBody>
          <a:bodyPr wrap="square">
            <a:noAutofit/>
          </a:bodyPr>
          <a:lstStyle/>
          <a:p>
            <a:pPr algn="ctr"/>
            <a:endParaRPr lang="en-US" altLang="zh-CN" dirty="0">
              <a:solidFill>
                <a:srgbClr val="023246"/>
              </a:solidFill>
              <a:latin typeface="Calibri" panose="020F0502020204030204" charset="0"/>
              <a:ea typeface="宋体" panose="02010600030101010101" pitchFamily="2" charset="-122"/>
              <a:cs typeface="Times New Roman" panose="02020603050405020304" charset="0"/>
              <a:sym typeface="+mn-lt"/>
            </a:endParaRPr>
          </a:p>
        </p:txBody>
      </p:sp>
      <p:sp>
        <p:nvSpPr>
          <p:cNvPr id="11" name="平行四边形 10"/>
          <p:cNvSpPr/>
          <p:nvPr/>
        </p:nvSpPr>
        <p:spPr>
          <a:xfrm>
            <a:off x="482773" y="1108431"/>
            <a:ext cx="1381358" cy="1381358"/>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cs typeface="+mn-ea"/>
              <a:sym typeface="+mn-lt"/>
            </a:endParaRPr>
          </a:p>
        </p:txBody>
      </p:sp>
      <p:sp>
        <p:nvSpPr>
          <p:cNvPr id="6" name="文本框 5"/>
          <p:cNvSpPr txBox="1"/>
          <p:nvPr/>
        </p:nvSpPr>
        <p:spPr>
          <a:xfrm>
            <a:off x="1783080" y="2353310"/>
            <a:ext cx="9260205" cy="3792220"/>
          </a:xfrm>
          <a:prstGeom prst="rect">
            <a:avLst/>
          </a:prstGeom>
          <a:noFill/>
        </p:spPr>
        <p:txBody>
          <a:bodyPr wrap="square" rtlCol="0">
            <a:noAutofit/>
          </a:bodyPr>
          <a:p>
            <a:endParaRPr lang="zh-CN" altLang="en-US"/>
          </a:p>
          <a:p>
            <a:r>
              <a:rPr lang="zh-CN" altLang="en-US">
                <a:latin typeface="微软雅黑" panose="020B0503020204020204" charset="-122"/>
                <a:ea typeface="微软雅黑" panose="020B0503020204020204" charset="-122"/>
              </a:rPr>
              <a:t>Wireshark Official Site: https://www.wireshark.org/</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Wireshark 101: Essential Skills for Network Analysis (2nd Edition) by Laura Chappell, 2013.</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Troubleshooting with Wireshark: Locate the Source of Performance Problems by Laura Chappell, 2014.</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Wireshark Network Analysis: The Official Wireshark Certified Network Analyst Study Guide (2nd Edition) by Laura Chappell and Gerald Combs, 2013.</a:t>
            </a:r>
            <a:endParaRPr lang="zh-CN" altLang="en-US">
              <a:latin typeface="微软雅黑" panose="020B0503020204020204" charset="-122"/>
              <a:ea typeface="微软雅黑" panose="020B0503020204020204" charset="-122"/>
            </a:endParaRPr>
          </a:p>
          <a:p>
            <a:endParaRPr lang="zh-CN" altLang="en-US"/>
          </a:p>
          <a:p>
            <a:endParaRPr lang="zh-CN" altLang="en-US"/>
          </a:p>
          <a:p>
            <a:endParaRPr lang="zh-CN" altLang="en-US"/>
          </a:p>
        </p:txBody>
      </p:sp>
      <p:sp>
        <p:nvSpPr>
          <p:cNvPr id="8" name="文本框 7"/>
          <p:cNvSpPr txBox="1"/>
          <p:nvPr/>
        </p:nvSpPr>
        <p:spPr>
          <a:xfrm>
            <a:off x="4967605" y="1537970"/>
            <a:ext cx="2256155" cy="521970"/>
          </a:xfrm>
          <a:prstGeom prst="rect">
            <a:avLst/>
          </a:prstGeom>
          <a:noFill/>
        </p:spPr>
        <p:txBody>
          <a:bodyPr wrap="square" rtlCol="0">
            <a:spAutoFit/>
          </a:bodyPr>
          <a:p>
            <a:r>
              <a:rPr lang="zh-CN" altLang="en-US" sz="2800">
                <a:cs typeface="+mn-lt"/>
              </a:rPr>
              <a:t>references</a:t>
            </a:r>
            <a:endParaRPr lang="zh-CN" altLang="en-US" sz="2800">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0" y="0"/>
            <a:ext cx="7315200" cy="368300"/>
          </a:xfrm>
          <a:prstGeom prst="rect">
            <a:avLst/>
          </a:prstGeom>
        </p:spPr>
        <p:txBody>
          <a:bodyPr wrap="square" rtlCol="0" anchor="t">
            <a:spAutoFit/>
          </a:bodyPr>
          <a:p>
            <a:r>
              <a:rPr lang="en-US" altLang="zh-CN"/>
              <a:t>a) The Transmission Control Protoca) The Transmission Control Pr</a:t>
            </a:r>
            <a:r>
              <a:rPr lang="zh-CN" altLang="en-US"/>
              <a:t>、</a:t>
            </a:r>
            <a:endParaRPr lang="zh-CN" altLang="en-US"/>
          </a:p>
        </p:txBody>
      </p:sp>
      <p:pic>
        <p:nvPicPr>
          <p:cNvPr id="20" name="图片 19" descr="upload_post_object_v2_035178097"/>
          <p:cNvPicPr>
            <a:picLocks noChangeAspect="1"/>
          </p:cNvPicPr>
          <p:nvPr/>
        </p:nvPicPr>
        <p:blipFill>
          <a:blip r:embed="rId1"/>
          <a:stretch>
            <a:fillRect/>
          </a:stretch>
        </p:blipFill>
        <p:spPr>
          <a:xfrm>
            <a:off x="340152" y="299092"/>
            <a:ext cx="11532410" cy="6321707"/>
          </a:xfrm>
          <a:prstGeom prst="rect">
            <a:avLst/>
          </a:prstGeom>
        </p:spPr>
      </p:pic>
      <p:sp>
        <p:nvSpPr>
          <p:cNvPr id="12" name="文本框 11"/>
          <p:cNvSpPr txBox="1"/>
          <p:nvPr userDrawn="1"/>
        </p:nvSpPr>
        <p:spPr>
          <a:xfrm>
            <a:off x="1351388" y="1183801"/>
            <a:ext cx="9366376" cy="1198880"/>
          </a:xfrm>
          <a:prstGeom prst="rect">
            <a:avLst/>
          </a:prstGeom>
        </p:spPr>
        <p:txBody>
          <a:bodyPr wrap="square" rtlCol="0">
            <a:noAutofit/>
          </a:bodyPr>
          <a:p>
            <a:r>
              <a:rPr lang="en-US" altLang="zh-CN"/>
              <a:t>TCP is a connection</a:t>
            </a:r>
            <a:r>
              <a:rPr lang="zh-CN" altLang="en-US"/>
              <a:t>-</a:t>
            </a:r>
            <a:r>
              <a:rPr lang="en-US" altLang="zh-CN"/>
              <a:t>oriented protocol that provides reliable, ordered, error</a:t>
            </a:r>
            <a:r>
              <a:rPr lang="zh-CN" altLang="en-US"/>
              <a:t>-</a:t>
            </a:r>
            <a:r>
              <a:rPr lang="en-US" altLang="zh-CN"/>
              <a:t>checked data transfers between applications.UDP is a connectionless protocol that provides no guarantees around the delivery, order, or avoidance of duplication of data.TCP is designed to optimize reliability at the expense of speed, whereas UDP is designed to optimize speed at the expense of reliability.</a:t>
            </a:r>
            <a:endParaRPr lang="zh-CN" altLang="en-US"/>
          </a:p>
        </p:txBody>
      </p:sp>
      <p:sp>
        <p:nvSpPr>
          <p:cNvPr id="16" name="文本框 15"/>
          <p:cNvSpPr txBox="1"/>
          <p:nvPr userDrawn="1"/>
        </p:nvSpPr>
        <p:spPr>
          <a:xfrm>
            <a:off x="1351431" y="3658743"/>
            <a:ext cx="9015462" cy="369570"/>
          </a:xfrm>
          <a:prstGeom prst="rect">
            <a:avLst/>
          </a:prstGeom>
        </p:spPr>
        <p:txBody>
          <a:bodyPr wrap="square" rtlCol="0">
            <a:noAutofit/>
          </a:bodyPr>
          <a:p>
            <a:pPr algn="just"/>
            <a:r>
              <a:rPr lang="en-US" altLang="zh-CN"/>
              <a:t>                   Schematic diagram of the difference between TCP and UPD</a:t>
            </a:r>
            <a:endParaRPr lang="zh-CN" altLang="en-US"/>
          </a:p>
        </p:txBody>
      </p:sp>
      <p:graphicFrame>
        <p:nvGraphicFramePr>
          <p:cNvPr id="19" name="表格 18"/>
          <p:cNvGraphicFramePr/>
          <p:nvPr/>
        </p:nvGraphicFramePr>
        <p:xfrm>
          <a:off x="1767334" y="4085662"/>
          <a:ext cx="8534400" cy="1905000"/>
        </p:xfrm>
        <a:graphic>
          <a:graphicData uri="http://schemas.openxmlformats.org/drawingml/2006/table">
            <a:tbl>
              <a:tblPr firstRow="1" bandRow="1">
                <a:tableStyleId>{5940675A-B579-460E-94D1-54222C63F5DA}</a:tableStyleId>
              </a:tblPr>
              <a:tblGrid>
                <a:gridCol w="2844800"/>
                <a:gridCol w="2844800"/>
                <a:gridCol w="2844800"/>
              </a:tblGrid>
              <a:tr h="381000">
                <a:tc>
                  <a:txBody>
                    <a:bodyPr/>
                    <a:p>
                      <a:pPr algn="ctr">
                        <a:buNone/>
                      </a:pPr>
                      <a:r>
                        <a:rPr lang="en-US" altLang="zh-CN"/>
                        <a:t>function</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TCP</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UDP</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en-US" altLang="zh-CN"/>
                        <a:t>Whether there is a link</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connection</a:t>
                      </a:r>
                      <a:r>
                        <a:rPr lang="zh-CN" altLang="en-US"/>
                        <a:t>-</a:t>
                      </a:r>
                      <a:r>
                        <a:rPr lang="en-US" altLang="zh-CN"/>
                        <a:t>oriented</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Non</a:t>
                      </a:r>
                      <a:r>
                        <a:rPr lang="zh-CN" altLang="en-US"/>
                        <a:t>-</a:t>
                      </a:r>
                      <a:r>
                        <a:rPr lang="en-US" altLang="zh-CN"/>
                        <a:t>link oriented</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en-US" altLang="zh-CN"/>
                        <a:t>Transmission reliability</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reliable</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unreliable</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en-US" altLang="zh-CN"/>
                        <a:t>speed</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slow</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fast</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en-US" altLang="zh-CN"/>
                        <a:t>Application scenario</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Large amount of data is transmitted</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The amount of data transmitted is small</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76206" y="513430"/>
            <a:ext cx="309880" cy="706755"/>
          </a:xfrm>
          <a:prstGeom prst="rect">
            <a:avLst/>
          </a:prstGeom>
        </p:spPr>
        <p:txBody>
          <a:bodyPr wrap="none">
            <a:spAutoFit/>
          </a:bodyPr>
          <a:lstStyle/>
          <a:p>
            <a:pPr algn="dist"/>
            <a:endParaRPr lang="zh-CN" altLang="en-US" sz="4000" dirty="0">
              <a:solidFill>
                <a:schemeClr val="tx1">
                  <a:lumMod val="75000"/>
                  <a:lumOff val="25000"/>
                </a:schemeClr>
              </a:solidFill>
              <a:cs typeface="+mn-ea"/>
              <a:sym typeface="+mn-lt"/>
            </a:endParaRPr>
          </a:p>
        </p:txBody>
      </p:sp>
      <p:sp>
        <p:nvSpPr>
          <p:cNvPr id="3" name="矩形 2"/>
          <p:cNvSpPr/>
          <p:nvPr/>
        </p:nvSpPr>
        <p:spPr>
          <a:xfrm>
            <a:off x="482887" y="491909"/>
            <a:ext cx="11329035" cy="521970"/>
          </a:xfrm>
          <a:prstGeom prst="rect">
            <a:avLst/>
          </a:prstGeom>
        </p:spPr>
        <p:txBody>
          <a:bodyPr wrap="none">
            <a:spAutoFit/>
          </a:bodyPr>
          <a:lstStyle/>
          <a:p>
            <a:pPr algn="l"/>
            <a:r>
              <a:rPr lang="en-US" altLang="zh-CN" sz="2800" spc="100" dirty="0">
                <a:solidFill>
                  <a:schemeClr val="tx1">
                    <a:lumMod val="85000"/>
                    <a:lumOff val="15000"/>
                  </a:schemeClr>
                </a:solidFill>
                <a:cs typeface="+mn-ea"/>
                <a:sym typeface="+mn-lt"/>
              </a:rPr>
              <a:t>Contents                                                                </a:t>
            </a:r>
            <a:r>
              <a:rPr lang="en-US" altLang="zh-CN" sz="2800" spc="100" dirty="0">
                <a:solidFill>
                  <a:srgbClr val="023246"/>
                </a:solidFill>
                <a:cs typeface="+mn-ea"/>
                <a:sym typeface="+mn-lt"/>
              </a:rPr>
              <a:t>System security</a:t>
            </a:r>
            <a:endParaRPr lang="zh-CN" altLang="en-US" sz="2800" spc="100" dirty="0">
              <a:solidFill>
                <a:schemeClr val="tx1">
                  <a:lumMod val="85000"/>
                  <a:lumOff val="15000"/>
                </a:schemeClr>
              </a:solidFill>
              <a:cs typeface="+mn-ea"/>
              <a:sym typeface="+mn-lt"/>
            </a:endParaRPr>
          </a:p>
        </p:txBody>
      </p:sp>
      <p:sp>
        <p:nvSpPr>
          <p:cNvPr id="4" name="矩形 3"/>
          <p:cNvSpPr/>
          <p:nvPr/>
        </p:nvSpPr>
        <p:spPr>
          <a:xfrm>
            <a:off x="4345496" y="4879319"/>
            <a:ext cx="309880" cy="398780"/>
          </a:xfrm>
          <a:prstGeom prst="rect">
            <a:avLst/>
          </a:prstGeom>
        </p:spPr>
        <p:txBody>
          <a:bodyPr wrap="none">
            <a:spAutoFit/>
          </a:bodyPr>
          <a:lstStyle/>
          <a:p>
            <a:endParaRPr lang="zh-CN" altLang="en-US" sz="2000" dirty="0">
              <a:solidFill>
                <a:schemeClr val="tx1">
                  <a:lumMod val="85000"/>
                  <a:lumOff val="15000"/>
                </a:schemeClr>
              </a:solidFill>
              <a:cs typeface="+mn-ea"/>
              <a:sym typeface="+mn-lt"/>
            </a:endParaRPr>
          </a:p>
        </p:txBody>
      </p:sp>
      <p:sp>
        <p:nvSpPr>
          <p:cNvPr id="5" name="矩形 4"/>
          <p:cNvSpPr/>
          <p:nvPr/>
        </p:nvSpPr>
        <p:spPr>
          <a:xfrm>
            <a:off x="4007453" y="4201466"/>
            <a:ext cx="4297674" cy="922020"/>
          </a:xfrm>
          <a:prstGeom prst="rect">
            <a:avLst/>
          </a:prstGeom>
        </p:spPr>
        <p:txBody>
          <a:bodyPr wrap="square">
            <a:noAutofit/>
          </a:bodyPr>
          <a:lstStyle/>
          <a:p>
            <a:pPr algn="ctr"/>
            <a:r>
              <a:rPr lang="zh-CN" altLang="en-US" sz="1800"/>
              <a:t>The Internet Protocol (IP)</a:t>
            </a:r>
            <a:endParaRPr lang="zh-CN" altLang="en-US" sz="1800">
              <a:sym typeface="+mn-lt"/>
            </a:endParaRPr>
          </a:p>
        </p:txBody>
      </p:sp>
      <p:cxnSp>
        <p:nvCxnSpPr>
          <p:cNvPr id="7" name="直接连接符 6"/>
          <p:cNvCxnSpPr/>
          <p:nvPr/>
        </p:nvCxnSpPr>
        <p:spPr>
          <a:xfrm>
            <a:off x="4007485" y="4052727"/>
            <a:ext cx="3860179" cy="0"/>
          </a:xfrm>
          <a:prstGeom prst="line">
            <a:avLst/>
          </a:prstGeom>
          <a:ln>
            <a:solidFill>
              <a:srgbClr val="D3D4CE"/>
            </a:solidFill>
            <a:prstDash val="lgDash"/>
          </a:ln>
        </p:spPr>
        <p:style>
          <a:lnRef idx="1">
            <a:schemeClr val="accent1"/>
          </a:lnRef>
          <a:fillRef idx="0">
            <a:schemeClr val="accent1"/>
          </a:fillRef>
          <a:effectRef idx="0">
            <a:schemeClr val="accent1"/>
          </a:effectRef>
          <a:fontRef idx="minor">
            <a:schemeClr val="tx1"/>
          </a:fontRef>
        </p:style>
      </p:cxnSp>
      <p:sp>
        <p:nvSpPr>
          <p:cNvPr id="11" name="平行四边形 10"/>
          <p:cNvSpPr/>
          <p:nvPr/>
        </p:nvSpPr>
        <p:spPr>
          <a:xfrm>
            <a:off x="5465618" y="2246351"/>
            <a:ext cx="1381358" cy="1381358"/>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cs typeface="+mn-ea"/>
                <a:sym typeface="+mn-lt"/>
              </a:rPr>
              <a:t>b</a:t>
            </a:r>
            <a:endParaRPr lang="zh-CN" altLang="en-US" sz="4800" dirty="0">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upload_post_object_v2_655279157"/>
          <p:cNvPicPr>
            <a:picLocks noChangeAspect="1"/>
          </p:cNvPicPr>
          <p:nvPr/>
        </p:nvPicPr>
        <p:blipFill>
          <a:blip r:embed="rId1"/>
          <a:stretch>
            <a:fillRect/>
          </a:stretch>
        </p:blipFill>
        <p:spPr>
          <a:xfrm>
            <a:off x="348994" y="316775"/>
            <a:ext cx="11520537" cy="6259816"/>
          </a:xfrm>
          <a:prstGeom prst="rect">
            <a:avLst/>
          </a:prstGeom>
        </p:spPr>
      </p:pic>
      <p:sp>
        <p:nvSpPr>
          <p:cNvPr id="2" name="文本框 1"/>
          <p:cNvSpPr txBox="1"/>
          <p:nvPr userDrawn="1"/>
        </p:nvSpPr>
        <p:spPr>
          <a:xfrm>
            <a:off x="2271407" y="1639973"/>
            <a:ext cx="7315200" cy="3483974"/>
          </a:xfrm>
          <a:prstGeom prst="rect">
            <a:avLst/>
          </a:prstGeom>
        </p:spPr>
        <p:txBody>
          <a:bodyPr wrap="square" rtlCol="0" anchor="t">
            <a:noAutofit/>
          </a:bodyPr>
          <a:p>
            <a:r>
              <a:rPr lang="en-US" altLang="zh-CN"/>
              <a:t>Internet Protocol (IP) is one of the core protocols of the TCP/IP suite and is used to manage the routing and delivery of data packets over the Internet. IP addresses and fragments data packets and provides the basic mechanism for routing data packets between devices.</a:t>
            </a:r>
            <a:endParaRPr lang="en-US" altLang="zh-CN"/>
          </a:p>
          <a:p>
            <a:endParaRPr lang="en-US" altLang="zh-CN"/>
          </a:p>
          <a:p>
            <a:r>
              <a:rPr lang="en-US" altLang="zh-CN"/>
              <a:t>IP is a connectionless protocol, which means that it does not create a virtual circuit between the sender and the receiver before transmitting data.</a:t>
            </a:r>
            <a:endParaRPr lang="en-US" altLang="zh-CN"/>
          </a:p>
          <a:p>
            <a:endParaRPr lang="en-US" altLang="zh-CN"/>
          </a:p>
          <a:p>
            <a:r>
              <a:rPr lang="en-US" altLang="zh-CN"/>
              <a:t>An IP address is a unique identifier assigned to each device on the Internet and used by the routing function to guide packets to their destination.</a:t>
            </a:r>
            <a:endParaRPr lang="zh-CN" altLang="en-US"/>
          </a:p>
        </p:txBody>
      </p:sp>
      <p:pic>
        <p:nvPicPr>
          <p:cNvPr id="3" name="图片 2" descr="upload_post_object_v2_829956169"/>
          <p:cNvPicPr>
            <a:picLocks noChangeAspect="1"/>
          </p:cNvPicPr>
          <p:nvPr/>
        </p:nvPicPr>
        <p:blipFill>
          <a:blip r:embed="rId2"/>
          <a:stretch>
            <a:fillRect/>
          </a:stretch>
        </p:blipFill>
        <p:spPr>
          <a:xfrm>
            <a:off x="9270116" y="3804766"/>
            <a:ext cx="2316486" cy="2351852"/>
          </a:xfrm>
          <a:prstGeom prst="rect">
            <a:avLst/>
          </a:prstGeom>
        </p:spPr>
      </p:pic>
      <p:sp>
        <p:nvSpPr>
          <p:cNvPr id="4" name="文本框 3"/>
          <p:cNvSpPr txBox="1"/>
          <p:nvPr userDrawn="1"/>
        </p:nvSpPr>
        <p:spPr>
          <a:xfrm>
            <a:off x="0" y="0"/>
            <a:ext cx="7315200" cy="368300"/>
          </a:xfrm>
          <a:prstGeom prst="rect">
            <a:avLst/>
          </a:prstGeom>
        </p:spPr>
        <p:txBody>
          <a:bodyPr wrap="square" rtlCol="0" anchor="t">
            <a:spAutoFit/>
          </a:bodyPr>
          <a:p>
            <a:r>
              <a:rPr lang="en-US" altLang="zh-CN"/>
              <a:t>The amount of data transmitted is small</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76206" y="513430"/>
            <a:ext cx="309880" cy="706755"/>
          </a:xfrm>
          <a:prstGeom prst="rect">
            <a:avLst/>
          </a:prstGeom>
        </p:spPr>
        <p:txBody>
          <a:bodyPr wrap="none">
            <a:spAutoFit/>
          </a:bodyPr>
          <a:lstStyle/>
          <a:p>
            <a:pPr algn="dist"/>
            <a:endParaRPr lang="zh-CN" altLang="en-US" sz="4000" dirty="0">
              <a:solidFill>
                <a:schemeClr val="tx1">
                  <a:lumMod val="75000"/>
                  <a:lumOff val="25000"/>
                </a:schemeClr>
              </a:solidFill>
              <a:cs typeface="+mn-ea"/>
              <a:sym typeface="+mn-lt"/>
            </a:endParaRPr>
          </a:p>
        </p:txBody>
      </p:sp>
      <p:sp>
        <p:nvSpPr>
          <p:cNvPr id="3" name="矩形 2"/>
          <p:cNvSpPr/>
          <p:nvPr/>
        </p:nvSpPr>
        <p:spPr>
          <a:xfrm>
            <a:off x="482887" y="491909"/>
            <a:ext cx="11329035" cy="521970"/>
          </a:xfrm>
          <a:prstGeom prst="rect">
            <a:avLst/>
          </a:prstGeom>
        </p:spPr>
        <p:txBody>
          <a:bodyPr wrap="none">
            <a:spAutoFit/>
          </a:bodyPr>
          <a:lstStyle/>
          <a:p>
            <a:pPr algn="l"/>
            <a:r>
              <a:rPr lang="en-US" altLang="zh-CN" sz="2800" spc="100" dirty="0">
                <a:solidFill>
                  <a:schemeClr val="tx1">
                    <a:lumMod val="85000"/>
                    <a:lumOff val="15000"/>
                  </a:schemeClr>
                </a:solidFill>
                <a:cs typeface="+mn-ea"/>
                <a:sym typeface="+mn-lt"/>
              </a:rPr>
              <a:t>Contents                                                                </a:t>
            </a:r>
            <a:r>
              <a:rPr lang="en-US" altLang="zh-CN" sz="2800" spc="100" dirty="0">
                <a:solidFill>
                  <a:srgbClr val="023246"/>
                </a:solidFill>
                <a:cs typeface="+mn-ea"/>
                <a:sym typeface="+mn-lt"/>
              </a:rPr>
              <a:t>System security</a:t>
            </a:r>
            <a:endParaRPr lang="zh-CN" altLang="en-US" sz="2800" spc="100" dirty="0">
              <a:solidFill>
                <a:schemeClr val="tx1">
                  <a:lumMod val="85000"/>
                  <a:lumOff val="15000"/>
                </a:schemeClr>
              </a:solidFill>
              <a:cs typeface="+mn-ea"/>
              <a:sym typeface="+mn-lt"/>
            </a:endParaRPr>
          </a:p>
        </p:txBody>
      </p:sp>
      <p:sp>
        <p:nvSpPr>
          <p:cNvPr id="4" name="矩形 3"/>
          <p:cNvSpPr/>
          <p:nvPr/>
        </p:nvSpPr>
        <p:spPr>
          <a:xfrm>
            <a:off x="4345496" y="4879319"/>
            <a:ext cx="309880" cy="398780"/>
          </a:xfrm>
          <a:prstGeom prst="rect">
            <a:avLst/>
          </a:prstGeom>
        </p:spPr>
        <p:txBody>
          <a:bodyPr wrap="none">
            <a:spAutoFit/>
          </a:bodyPr>
          <a:lstStyle/>
          <a:p>
            <a:endParaRPr lang="zh-CN" altLang="en-US" sz="2000" dirty="0">
              <a:solidFill>
                <a:schemeClr val="tx1">
                  <a:lumMod val="85000"/>
                  <a:lumOff val="15000"/>
                </a:schemeClr>
              </a:solidFill>
              <a:cs typeface="+mn-ea"/>
              <a:sym typeface="+mn-lt"/>
            </a:endParaRPr>
          </a:p>
        </p:txBody>
      </p:sp>
      <p:sp>
        <p:nvSpPr>
          <p:cNvPr id="5" name="矩形 4"/>
          <p:cNvSpPr/>
          <p:nvPr/>
        </p:nvSpPr>
        <p:spPr>
          <a:xfrm>
            <a:off x="4007457" y="4356057"/>
            <a:ext cx="4297674" cy="922020"/>
          </a:xfrm>
          <a:prstGeom prst="rect">
            <a:avLst/>
          </a:prstGeom>
        </p:spPr>
        <p:txBody>
          <a:bodyPr wrap="square">
            <a:noAutofit/>
          </a:bodyPr>
          <a:lstStyle/>
          <a:p>
            <a:pPr algn="ctr"/>
            <a:r>
              <a:rPr lang="en-US" sz="2000">
                <a:latin typeface="Calibri" panose="020F0502020204030204" charset="0"/>
                <a:ea typeface="宋体" panose="02010600030101010101" pitchFamily="2" charset="-122"/>
                <a:cs typeface="Times New Roman" panose="02020603050405020304" charset="0"/>
              </a:rPr>
              <a:t>The Difference between TCP and IP</a:t>
            </a:r>
            <a:endParaRPr lang="en-US" altLang="zh-CN" sz="2000" dirty="0">
              <a:solidFill>
                <a:srgbClr val="023246"/>
              </a:solidFill>
              <a:latin typeface="Calibri" panose="020F0502020204030204" charset="0"/>
              <a:ea typeface="宋体" panose="02010600030101010101" pitchFamily="2" charset="-122"/>
              <a:cs typeface="+mn-ea"/>
              <a:sym typeface="+mn-lt"/>
            </a:endParaRPr>
          </a:p>
        </p:txBody>
      </p:sp>
      <p:cxnSp>
        <p:nvCxnSpPr>
          <p:cNvPr id="7" name="直接连接符 6"/>
          <p:cNvCxnSpPr/>
          <p:nvPr/>
        </p:nvCxnSpPr>
        <p:spPr>
          <a:xfrm>
            <a:off x="3947161" y="4027207"/>
            <a:ext cx="3860179" cy="0"/>
          </a:xfrm>
          <a:prstGeom prst="line">
            <a:avLst/>
          </a:prstGeom>
          <a:ln>
            <a:solidFill>
              <a:srgbClr val="D3D4CE"/>
            </a:solidFill>
            <a:prstDash val="lgDash"/>
          </a:ln>
        </p:spPr>
        <p:style>
          <a:lnRef idx="1">
            <a:schemeClr val="accent1"/>
          </a:lnRef>
          <a:fillRef idx="0">
            <a:schemeClr val="accent1"/>
          </a:fillRef>
          <a:effectRef idx="0">
            <a:schemeClr val="accent1"/>
          </a:effectRef>
          <a:fontRef idx="minor">
            <a:schemeClr val="tx1"/>
          </a:fontRef>
        </p:style>
      </p:cxnSp>
      <p:sp>
        <p:nvSpPr>
          <p:cNvPr id="11" name="平行四边形 10"/>
          <p:cNvSpPr/>
          <p:nvPr/>
        </p:nvSpPr>
        <p:spPr>
          <a:xfrm>
            <a:off x="5465618" y="2246351"/>
            <a:ext cx="1381358" cy="1381358"/>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Calibri" panose="020F0502020204030204" charset="0"/>
                <a:ea typeface="宋体" panose="02010600030101010101" pitchFamily="2" charset="-122"/>
                <a:cs typeface="+mn-ea"/>
                <a:sym typeface="+mn-lt"/>
              </a:rPr>
              <a:t>c</a:t>
            </a:r>
            <a:endParaRPr lang="en-US" altLang="en-US" sz="5400" dirty="0">
              <a:latin typeface="Calibri" panose="020F0502020204030204" charset="0"/>
              <a:ea typeface="宋体" panose="02010600030101010101" pitchFamily="2" charset="-122"/>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upload_post_object_v2_303990841"/>
          <p:cNvPicPr>
            <a:picLocks noChangeAspect="1"/>
          </p:cNvPicPr>
          <p:nvPr/>
        </p:nvPicPr>
        <p:blipFill>
          <a:blip r:embed="rId1"/>
          <a:stretch>
            <a:fillRect/>
          </a:stretch>
        </p:blipFill>
        <p:spPr>
          <a:xfrm>
            <a:off x="331310" y="307933"/>
            <a:ext cx="11533782" cy="6250975"/>
          </a:xfrm>
          <a:prstGeom prst="rect">
            <a:avLst/>
          </a:prstGeom>
        </p:spPr>
      </p:pic>
      <p:pic>
        <p:nvPicPr>
          <p:cNvPr id="3" name="图片 2" descr="upload_post_object_v2_229912456"/>
          <p:cNvPicPr>
            <a:picLocks noChangeAspect="1"/>
          </p:cNvPicPr>
          <p:nvPr/>
        </p:nvPicPr>
        <p:blipFill>
          <a:blip r:embed="rId2"/>
          <a:srcRect l="65903" t="13076" r="572" b="18553"/>
          <a:stretch>
            <a:fillRect/>
          </a:stretch>
        </p:blipFill>
        <p:spPr>
          <a:xfrm>
            <a:off x="9485671" y="1785796"/>
            <a:ext cx="2379421" cy="3421163"/>
          </a:xfrm>
          <a:prstGeom prst="rect">
            <a:avLst/>
          </a:prstGeom>
        </p:spPr>
      </p:pic>
      <p:sp>
        <p:nvSpPr>
          <p:cNvPr id="2" name="文本框 1"/>
          <p:cNvSpPr txBox="1"/>
          <p:nvPr userDrawn="1"/>
        </p:nvSpPr>
        <p:spPr>
          <a:xfrm>
            <a:off x="2006755" y="1678236"/>
            <a:ext cx="7709853" cy="3892780"/>
          </a:xfrm>
          <a:prstGeom prst="rect">
            <a:avLst/>
          </a:prstGeom>
        </p:spPr>
        <p:txBody>
          <a:bodyPr wrap="square" rtlCol="0">
            <a:noAutofit/>
          </a:bodyPr>
          <a:p>
            <a:r>
              <a:rPr lang="en-US" altLang="zh-CN"/>
              <a:t>IP is responsible for routing packets across the network from one device to another. It identifies the source and destination of each packet and ensures that the packet reaches its intended destination.</a:t>
            </a:r>
            <a:endParaRPr lang="en-US" altLang="zh-CN"/>
          </a:p>
          <a:p>
            <a:endParaRPr lang="en-US" altLang="zh-CN"/>
          </a:p>
          <a:p>
            <a:r>
              <a:rPr lang="en-US" altLang="zh-CN"/>
              <a:t>TCP, on the other hand, is a transport</a:t>
            </a:r>
            <a:r>
              <a:rPr lang="zh-CN" altLang="en-US"/>
              <a:t>-</a:t>
            </a:r>
            <a:r>
              <a:rPr lang="en-US" altLang="zh-CN"/>
              <a:t>layer protocol that provides reliable, ordered data transfer services between applications running on different devices.</a:t>
            </a:r>
            <a:endParaRPr lang="en-US" altLang="zh-CN"/>
          </a:p>
          <a:p>
            <a:endParaRPr lang="en-US" altLang="zh-CN"/>
          </a:p>
          <a:p>
            <a:r>
              <a:rPr lang="en-US" altLang="zh-CN"/>
              <a:t>In short, IP provides the basic mechanism for transferring data over a network, while TCP provides the reliability and sequence of data transfers between two end</a:t>
            </a:r>
            <a:r>
              <a:rPr lang="zh-CN" altLang="en-US"/>
              <a:t>-</a:t>
            </a:r>
            <a:r>
              <a:rPr lang="en-US" altLang="zh-CN"/>
              <a:t>to</a:t>
            </a:r>
            <a:r>
              <a:rPr lang="zh-CN" altLang="en-US"/>
              <a:t>-</a:t>
            </a:r>
            <a:r>
              <a:rPr lang="en-US" altLang="zh-CN"/>
              <a:t>end devices.</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76206" y="513430"/>
            <a:ext cx="309880" cy="706755"/>
          </a:xfrm>
          <a:prstGeom prst="rect">
            <a:avLst/>
          </a:prstGeom>
        </p:spPr>
        <p:txBody>
          <a:bodyPr wrap="none">
            <a:spAutoFit/>
          </a:bodyPr>
          <a:lstStyle/>
          <a:p>
            <a:pPr algn="dist"/>
            <a:endParaRPr lang="zh-CN" altLang="en-US" sz="4000" dirty="0">
              <a:solidFill>
                <a:schemeClr val="tx1">
                  <a:lumMod val="75000"/>
                  <a:lumOff val="25000"/>
                </a:schemeClr>
              </a:solidFill>
              <a:cs typeface="+mn-ea"/>
              <a:sym typeface="+mn-lt"/>
            </a:endParaRPr>
          </a:p>
        </p:txBody>
      </p:sp>
      <p:sp>
        <p:nvSpPr>
          <p:cNvPr id="3" name="矩形 2"/>
          <p:cNvSpPr/>
          <p:nvPr/>
        </p:nvSpPr>
        <p:spPr>
          <a:xfrm>
            <a:off x="482887" y="491909"/>
            <a:ext cx="309880" cy="521970"/>
          </a:xfrm>
          <a:prstGeom prst="rect">
            <a:avLst/>
          </a:prstGeom>
        </p:spPr>
        <p:txBody>
          <a:bodyPr wrap="none">
            <a:spAutoFit/>
          </a:bodyPr>
          <a:lstStyle/>
          <a:p>
            <a:endParaRPr lang="zh-CN" altLang="en-US" sz="2800" spc="100" dirty="0">
              <a:solidFill>
                <a:schemeClr val="tx1">
                  <a:lumMod val="85000"/>
                  <a:lumOff val="15000"/>
                </a:schemeClr>
              </a:solidFill>
              <a:cs typeface="+mn-ea"/>
              <a:sym typeface="+mn-lt"/>
            </a:endParaRPr>
          </a:p>
        </p:txBody>
      </p:sp>
      <p:sp>
        <p:nvSpPr>
          <p:cNvPr id="4" name="矩形 3"/>
          <p:cNvSpPr/>
          <p:nvPr/>
        </p:nvSpPr>
        <p:spPr>
          <a:xfrm>
            <a:off x="4345496" y="4879319"/>
            <a:ext cx="309880" cy="398780"/>
          </a:xfrm>
          <a:prstGeom prst="rect">
            <a:avLst/>
          </a:prstGeom>
        </p:spPr>
        <p:txBody>
          <a:bodyPr wrap="none">
            <a:spAutoFit/>
          </a:bodyPr>
          <a:lstStyle/>
          <a:p>
            <a:endParaRPr lang="zh-CN" altLang="en-US" sz="2000" dirty="0">
              <a:solidFill>
                <a:schemeClr val="tx1">
                  <a:lumMod val="85000"/>
                  <a:lumOff val="15000"/>
                </a:schemeClr>
              </a:solidFill>
              <a:cs typeface="+mn-ea"/>
              <a:sym typeface="+mn-lt"/>
            </a:endParaRPr>
          </a:p>
        </p:txBody>
      </p:sp>
      <p:sp>
        <p:nvSpPr>
          <p:cNvPr id="5" name="矩形 4"/>
          <p:cNvSpPr/>
          <p:nvPr/>
        </p:nvSpPr>
        <p:spPr>
          <a:xfrm>
            <a:off x="3947128" y="4297351"/>
            <a:ext cx="4297674" cy="922020"/>
          </a:xfrm>
          <a:prstGeom prst="rect">
            <a:avLst/>
          </a:prstGeom>
        </p:spPr>
        <p:txBody>
          <a:bodyPr wrap="square">
            <a:noAutofit/>
          </a:bodyPr>
          <a:lstStyle/>
          <a:p>
            <a:pPr algn="ctr"/>
            <a:endParaRPr lang="en-US" altLang="zh-CN" dirty="0">
              <a:solidFill>
                <a:srgbClr val="023246"/>
              </a:solidFill>
              <a:latin typeface="Calibri" panose="020F0502020204030204" charset="0"/>
              <a:ea typeface="宋体" panose="02010600030101010101" pitchFamily="2" charset="-122"/>
              <a:cs typeface="Times New Roman" panose="02020603050405020304" charset="0"/>
              <a:sym typeface="+mn-lt"/>
            </a:endParaRPr>
          </a:p>
          <a:p>
            <a:pPr algn="ctr"/>
            <a:endParaRPr lang="en-US" altLang="zh-CN" dirty="0">
              <a:solidFill>
                <a:srgbClr val="023246"/>
              </a:solidFill>
              <a:latin typeface="Calibri" panose="020F0502020204030204" charset="0"/>
              <a:ea typeface="宋体" panose="02010600030101010101" pitchFamily="2" charset="-122"/>
              <a:cs typeface="Times New Roman" panose="02020603050405020304" charset="0"/>
              <a:sym typeface="+mn-lt"/>
            </a:endParaRPr>
          </a:p>
        </p:txBody>
      </p:sp>
      <p:cxnSp>
        <p:nvCxnSpPr>
          <p:cNvPr id="7" name="直接连接符 6"/>
          <p:cNvCxnSpPr/>
          <p:nvPr/>
        </p:nvCxnSpPr>
        <p:spPr>
          <a:xfrm>
            <a:off x="4114800" y="4018437"/>
            <a:ext cx="3860179" cy="0"/>
          </a:xfrm>
          <a:prstGeom prst="line">
            <a:avLst/>
          </a:prstGeom>
          <a:ln>
            <a:solidFill>
              <a:srgbClr val="D3D4CE"/>
            </a:solidFill>
            <a:prstDash val="lgDash"/>
          </a:ln>
        </p:spPr>
        <p:style>
          <a:lnRef idx="1">
            <a:schemeClr val="accent1"/>
          </a:lnRef>
          <a:fillRef idx="0">
            <a:schemeClr val="accent1"/>
          </a:fillRef>
          <a:effectRef idx="0">
            <a:schemeClr val="accent1"/>
          </a:effectRef>
          <a:fontRef idx="minor">
            <a:schemeClr val="tx1"/>
          </a:fontRef>
        </p:style>
      </p:cxnSp>
      <p:sp>
        <p:nvSpPr>
          <p:cNvPr id="11" name="平行四边形 10"/>
          <p:cNvSpPr/>
          <p:nvPr/>
        </p:nvSpPr>
        <p:spPr>
          <a:xfrm>
            <a:off x="5465618" y="2246351"/>
            <a:ext cx="1381358" cy="1381358"/>
          </a:xfrm>
          <a:prstGeom prst="parallelogram">
            <a:avLst/>
          </a:prstGeom>
          <a:solidFill>
            <a:srgbClr val="28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cs typeface="+mn-ea"/>
                <a:sym typeface="+mn-lt"/>
              </a:rPr>
              <a:t>d</a:t>
            </a:r>
            <a:endParaRPr lang="zh-CN" altLang="en-US" sz="4800" dirty="0">
              <a:cs typeface="+mn-ea"/>
              <a:sym typeface="+mn-lt"/>
            </a:endParaRPr>
          </a:p>
        </p:txBody>
      </p:sp>
      <p:sp>
        <p:nvSpPr>
          <p:cNvPr id="6" name="文本框 5"/>
          <p:cNvSpPr txBox="1"/>
          <p:nvPr/>
        </p:nvSpPr>
        <p:spPr>
          <a:xfrm>
            <a:off x="937895" y="606425"/>
            <a:ext cx="10715625" cy="521970"/>
          </a:xfrm>
          <a:prstGeom prst="rect">
            <a:avLst/>
          </a:prstGeom>
          <a:noFill/>
        </p:spPr>
        <p:txBody>
          <a:bodyPr wrap="square" rtlCol="0">
            <a:spAutoFit/>
          </a:bodyPr>
          <a:p>
            <a:r>
              <a:rPr lang="en-US" altLang="zh-CN" sz="2800" spc="100" dirty="0">
                <a:solidFill>
                  <a:schemeClr val="tx1">
                    <a:lumMod val="85000"/>
                    <a:lumOff val="15000"/>
                  </a:schemeClr>
                </a:solidFill>
                <a:cs typeface="+mn-ea"/>
                <a:sym typeface="+mn-lt"/>
              </a:rPr>
              <a:t>Contents                                                          </a:t>
            </a:r>
            <a:r>
              <a:rPr lang="en-US" altLang="zh-CN" sz="2800" spc="100" dirty="0">
                <a:solidFill>
                  <a:srgbClr val="023246"/>
                </a:solidFill>
                <a:cs typeface="+mn-ea"/>
                <a:sym typeface="+mn-lt"/>
              </a:rPr>
              <a:t>System security</a:t>
            </a:r>
            <a:r>
              <a:rPr lang="en-US" altLang="zh-CN" sz="2800" spc="100" dirty="0">
                <a:solidFill>
                  <a:schemeClr val="tx1">
                    <a:lumMod val="85000"/>
                    <a:lumOff val="15000"/>
                  </a:schemeClr>
                </a:solidFill>
                <a:cs typeface="+mn-ea"/>
                <a:sym typeface="+mn-lt"/>
              </a:rPr>
              <a:t> </a:t>
            </a:r>
            <a:r>
              <a:rPr lang="en-US" altLang="zh-CN" spc="100" dirty="0">
                <a:solidFill>
                  <a:schemeClr val="tx1">
                    <a:lumMod val="85000"/>
                    <a:lumOff val="15000"/>
                  </a:schemeClr>
                </a:solidFill>
                <a:cs typeface="+mn-ea"/>
                <a:sym typeface="+mn-lt"/>
              </a:rPr>
              <a:t>                                                                                                   </a:t>
            </a:r>
            <a:endParaRPr lang="zh-CN" altLang="en-US"/>
          </a:p>
        </p:txBody>
      </p:sp>
      <p:sp>
        <p:nvSpPr>
          <p:cNvPr id="8" name="文本框 7"/>
          <p:cNvSpPr txBox="1"/>
          <p:nvPr/>
        </p:nvSpPr>
        <p:spPr>
          <a:xfrm>
            <a:off x="4034155" y="4297045"/>
            <a:ext cx="4523105" cy="645160"/>
          </a:xfrm>
          <a:prstGeom prst="rect">
            <a:avLst/>
          </a:prstGeom>
          <a:noFill/>
        </p:spPr>
        <p:txBody>
          <a:bodyPr wrap="square" rtlCol="0">
            <a:spAutoFit/>
          </a:bodyPr>
          <a:p>
            <a:r>
              <a:rPr lang="en-US">
                <a:latin typeface="Calibri" panose="020F0502020204030204" charset="0"/>
                <a:ea typeface="宋体" panose="02010600030101010101" pitchFamily="2" charset="-122"/>
                <a:cs typeface="Times New Roman" panose="02020603050405020304" charset="0"/>
                <a:sym typeface="+mn-ea"/>
              </a:rPr>
              <a:t>The work of the TCP 3-Way Handshake Process.</a:t>
            </a:r>
            <a:endParaRPr lang="en-US" altLang="zh-CN" dirty="0">
              <a:solidFill>
                <a:srgbClr val="023246"/>
              </a:solidFill>
              <a:latin typeface="Calibri" panose="020F0502020204030204" charset="0"/>
              <a:ea typeface="宋体" panose="02010600030101010101" pitchFamily="2" charset="-122"/>
              <a:cs typeface="Times New Roman" panose="02020603050405020304" charset="0"/>
              <a:sym typeface="+mn-lt"/>
            </a:endParaRPr>
          </a:p>
          <a:p>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ISLIDE.ICON" val="#34034;"/>
</p:tagLst>
</file>

<file path=ppt/tags/tag64.xml><?xml version="1.0" encoding="utf-8"?>
<p:tagLst xmlns:p="http://schemas.openxmlformats.org/presentationml/2006/main">
  <p:tag name="ISLIDE.ICON" val="#7910;"/>
</p:tagLst>
</file>

<file path=ppt/tags/tag65.xml><?xml version="1.0" encoding="utf-8"?>
<p:tagLst xmlns:p="http://schemas.openxmlformats.org/presentationml/2006/main">
  <p:tag name="ISLIDE.ICON" val="#118130;"/>
</p:tagLst>
</file>

<file path=ppt/tags/tag66.xml><?xml version="1.0" encoding="utf-8"?>
<p:tagLst xmlns:p="http://schemas.openxmlformats.org/presentationml/2006/main">
  <p:tag name="ISLIDE.ICON" val="#81715;"/>
</p:tagLst>
</file>

<file path=ppt/tags/tag67.xml><?xml version="1.0" encoding="utf-8"?>
<p:tagLst xmlns:p="http://schemas.openxmlformats.org/presentationml/2006/main">
  <p:tag name="ISLIDE.ICON" val="#74476;"/>
</p:tagLst>
</file>

<file path=ppt/tags/tag68.xml><?xml version="1.0" encoding="utf-8"?>
<p:tagLst xmlns:p="http://schemas.openxmlformats.org/presentationml/2006/main">
  <p:tag name="ISLIDE.ICON" val="#52723;"/>
</p:tagLst>
</file>

<file path=ppt/tags/tag69.xml><?xml version="1.0" encoding="utf-8"?>
<p:tagLst xmlns:p="http://schemas.openxmlformats.org/presentationml/2006/main">
  <p:tag name="ISLIDE.ICON" val="#10799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PP_MARK_KEY" val="73e859a0-5bfc-42f2-bd4f-8e5223e00c20"/>
  <p:tag name="COMMONDATA" val="eyJjb3VudCI6NywiaGRpZCI6IjEzYmY0MGY1NzgzNTU0MWJlYjhiMGFiMzdjNDI1ZTBlIiwidXNlckNvdW50Ijox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fnv3ixb">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11599</Words>
  <Application>WPS 演示</Application>
  <PresentationFormat>宽屏</PresentationFormat>
  <Paragraphs>395</Paragraphs>
  <Slides>36</Slides>
  <Notes>22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36</vt:i4>
      </vt:variant>
    </vt:vector>
  </HeadingPairs>
  <TitlesOfParts>
    <vt:vector size="48" baseType="lpstr">
      <vt:lpstr>Arial</vt:lpstr>
      <vt:lpstr>宋体</vt:lpstr>
      <vt:lpstr>Wingdings</vt:lpstr>
      <vt:lpstr>微软雅黑</vt:lpstr>
      <vt:lpstr>Wingdings</vt:lpstr>
      <vt:lpstr>Calibri</vt:lpstr>
      <vt:lpstr>Times New Roman</vt:lpstr>
      <vt:lpstr>Segoe UI</vt:lpstr>
      <vt:lpstr>Arial Unicode MS</vt:lpstr>
      <vt:lpstr>等线</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Ayenc Flex</dc:creator>
  <cp:lastModifiedBy>Dream @ Life</cp:lastModifiedBy>
  <cp:revision>7</cp:revision>
  <dcterms:created xsi:type="dcterms:W3CDTF">2023-05-07T05:46:00Z</dcterms:created>
  <dcterms:modified xsi:type="dcterms:W3CDTF">2023-05-07T13:36:17Z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TemplateUUID">
    <vt:lpwstr>v1.0_mb_Z95ipuQpZz2qotO2OzYiVA==</vt:lpwstr>
  </property>
  <property fmtid="{D5CDD505-2E9C-101B-9397-08002B2CF9AE}" pid="4" name="ICV">
    <vt:lpwstr>9D039DEA100D45219DE26B9F6C172776_13</vt:lpwstr>
  </property>
</Properties>
</file>